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4" r:id="rId21"/>
    <p:sldId id="278" r:id="rId22"/>
    <p:sldId id="279" r:id="rId23"/>
    <p:sldId id="280" r:id="rId24"/>
    <p:sldId id="281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FF"/>
    <a:srgbClr val="ED90EB"/>
    <a:srgbClr val="9C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A6525-165A-492C-B9AD-355FED369476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89B60-F08B-4664-913F-863F4B38100C}">
      <dgm:prSet/>
      <dgm:spPr/>
      <dgm:t>
        <a:bodyPr/>
        <a:lstStyle/>
        <a:p>
          <a:r>
            <a:rPr lang="cs-CZ" b="1" i="0">
              <a:solidFill>
                <a:schemeClr val="bg1"/>
              </a:solidFill>
            </a:rPr>
            <a:t>1. Volný čas a sport (Cílená infrastruktura)</a:t>
          </a:r>
          <a:endParaRPr lang="en-US">
            <a:solidFill>
              <a:schemeClr val="bg1"/>
            </a:solidFill>
          </a:endParaRPr>
        </a:p>
      </dgm:t>
    </dgm:pt>
    <dgm:pt modelId="{0B301A13-DD10-4FD2-9C1E-248813F9A90B}" type="parTrans" cxnId="{77060FBF-739F-42D9-B70B-23C0D7F2D5D9}">
      <dgm:prSet/>
      <dgm:spPr/>
      <dgm:t>
        <a:bodyPr/>
        <a:lstStyle/>
        <a:p>
          <a:endParaRPr lang="en-US"/>
        </a:p>
      </dgm:t>
    </dgm:pt>
    <dgm:pt modelId="{2B37B3F2-8A1F-43A0-AAB5-0F30F277321C}" type="sibTrans" cxnId="{77060FBF-739F-42D9-B70B-23C0D7F2D5D9}">
      <dgm:prSet/>
      <dgm:spPr/>
      <dgm:t>
        <a:bodyPr/>
        <a:lstStyle/>
        <a:p>
          <a:endParaRPr lang="en-US"/>
        </a:p>
      </dgm:t>
    </dgm:pt>
    <dgm:pt modelId="{18CB0E48-7B6B-4AF3-95D9-2668520467FF}">
      <dgm:prSet/>
      <dgm:spPr/>
      <dgm:t>
        <a:bodyPr/>
        <a:lstStyle/>
        <a:p>
          <a:r>
            <a:rPr lang="cs-CZ" b="0" i="0" dirty="0">
              <a:solidFill>
                <a:schemeClr val="bg1"/>
              </a:solidFill>
            </a:rPr>
            <a:t>Mladí postrádají místa pro aktivní vyžití, která by fungovala celoročně a pro všechny věkové kategorie.</a:t>
          </a:r>
          <a:endParaRPr lang="en-US" dirty="0">
            <a:solidFill>
              <a:schemeClr val="bg1"/>
            </a:solidFill>
          </a:endParaRPr>
        </a:p>
      </dgm:t>
    </dgm:pt>
    <dgm:pt modelId="{820D9FF8-AF1E-462E-9C3B-D5374C4A4825}" type="parTrans" cxnId="{853CE81F-B1C2-49F1-82D6-E5FEABCA638E}">
      <dgm:prSet/>
      <dgm:spPr/>
      <dgm:t>
        <a:bodyPr/>
        <a:lstStyle/>
        <a:p>
          <a:endParaRPr lang="en-US"/>
        </a:p>
      </dgm:t>
    </dgm:pt>
    <dgm:pt modelId="{F7CA5934-EF6A-4B90-BD4F-90AA86DE272C}" type="sibTrans" cxnId="{853CE81F-B1C2-49F1-82D6-E5FEABCA638E}">
      <dgm:prSet/>
      <dgm:spPr/>
      <dgm:t>
        <a:bodyPr/>
        <a:lstStyle/>
        <a:p>
          <a:endParaRPr lang="en-US"/>
        </a:p>
      </dgm:t>
    </dgm:pt>
    <dgm:pt modelId="{6B6CFE10-84A1-4F93-AAAF-DC13F86961F5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cs-CZ" b="1" i="0" dirty="0">
              <a:solidFill>
                <a:schemeClr val="bg1"/>
              </a:solidFill>
            </a:rPr>
            <a:t>Venkovní vyžití:</a:t>
          </a:r>
          <a:r>
            <a:rPr lang="cs-CZ" b="0" i="0" dirty="0">
              <a:solidFill>
                <a:schemeClr val="bg1"/>
              </a:solidFill>
            </a:rPr>
            <a:t> Silná poptávka po </a:t>
          </a:r>
          <a:r>
            <a:rPr lang="cs-CZ" b="1" i="0" dirty="0" err="1">
              <a:solidFill>
                <a:schemeClr val="bg1"/>
              </a:solidFill>
            </a:rPr>
            <a:t>workoutovém</a:t>
          </a:r>
          <a:r>
            <a:rPr lang="cs-CZ" b="1" i="0" dirty="0">
              <a:solidFill>
                <a:schemeClr val="bg1"/>
              </a:solidFill>
            </a:rPr>
            <a:t> hřišti</a:t>
          </a:r>
          <a:r>
            <a:rPr lang="cs-CZ" b="0" i="0" dirty="0">
              <a:solidFill>
                <a:schemeClr val="bg1"/>
              </a:solidFill>
            </a:rPr>
            <a:t>, novém veřejném hřišti a bezpečné </a:t>
          </a:r>
          <a:r>
            <a:rPr lang="cs-CZ" b="1" i="0" dirty="0">
              <a:solidFill>
                <a:schemeClr val="bg1"/>
              </a:solidFill>
            </a:rPr>
            <a:t>cyklostezce</a:t>
          </a:r>
          <a:r>
            <a:rPr lang="cs-CZ" b="0" i="0" dirty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CEE39DFE-481B-4A36-A005-62791FE02F0F}" type="parTrans" cxnId="{B46F3CD0-8540-4C83-A300-1FB0D4029B98}">
      <dgm:prSet/>
      <dgm:spPr/>
      <dgm:t>
        <a:bodyPr/>
        <a:lstStyle/>
        <a:p>
          <a:endParaRPr lang="en-US"/>
        </a:p>
      </dgm:t>
    </dgm:pt>
    <dgm:pt modelId="{4889F2FA-D3F2-44E1-8AD4-E6E68C458AEE}" type="sibTrans" cxnId="{B46F3CD0-8540-4C83-A300-1FB0D4029B98}">
      <dgm:prSet/>
      <dgm:spPr/>
      <dgm:t>
        <a:bodyPr/>
        <a:lstStyle/>
        <a:p>
          <a:endParaRPr lang="en-US"/>
        </a:p>
      </dgm:t>
    </dgm:pt>
    <dgm:pt modelId="{A6579384-0A83-471E-8098-A83FC2BED31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sz="1050" b="1" i="0" dirty="0">
              <a:solidFill>
                <a:schemeClr val="bg1"/>
              </a:solidFill>
            </a:rPr>
            <a:t>Vnitřní aktivity:</a:t>
          </a:r>
          <a:r>
            <a:rPr lang="cs-CZ" sz="1050" b="0" i="0" dirty="0">
              <a:solidFill>
                <a:schemeClr val="bg1"/>
              </a:solidFill>
            </a:rPr>
            <a:t> Chybí prostor pro </a:t>
          </a:r>
          <a:r>
            <a:rPr lang="cs-CZ" sz="1050" b="1" i="0" dirty="0">
              <a:solidFill>
                <a:schemeClr val="bg1"/>
              </a:solidFill>
            </a:rPr>
            <a:t>vnitřní sportovní aktivity.</a:t>
          </a:r>
          <a:endParaRPr lang="cs-CZ" sz="1050" b="0" i="0" dirty="0">
            <a:solidFill>
              <a:schemeClr val="bg1"/>
            </a:solidFill>
          </a:endParaRPr>
        </a:p>
      </dgm:t>
    </dgm:pt>
    <dgm:pt modelId="{C25D6C7E-DB6E-406F-917F-2ECB144FB4C0}" type="parTrans" cxnId="{47A0A967-343A-4FEB-9A58-17B0A124A1E6}">
      <dgm:prSet/>
      <dgm:spPr/>
      <dgm:t>
        <a:bodyPr/>
        <a:lstStyle/>
        <a:p>
          <a:endParaRPr lang="en-US"/>
        </a:p>
      </dgm:t>
    </dgm:pt>
    <dgm:pt modelId="{A3C49957-52CE-4B4A-A6F3-1E7259C910AB}" type="sibTrans" cxnId="{47A0A967-343A-4FEB-9A58-17B0A124A1E6}">
      <dgm:prSet/>
      <dgm:spPr/>
      <dgm:t>
        <a:bodyPr/>
        <a:lstStyle/>
        <a:p>
          <a:endParaRPr lang="en-US"/>
        </a:p>
      </dgm:t>
    </dgm:pt>
    <dgm:pt modelId="{CD6DE0F2-389C-42CE-AED1-21275F2AFE8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sz="1050" b="1" i="0" dirty="0">
              <a:solidFill>
                <a:schemeClr val="bg1"/>
              </a:solidFill>
            </a:rPr>
            <a:t>Mládež 10+:</a:t>
          </a:r>
          <a:r>
            <a:rPr lang="cs-CZ" sz="1050" b="0" i="0" dirty="0">
              <a:solidFill>
                <a:schemeClr val="bg1"/>
              </a:solidFill>
            </a:rPr>
            <a:t> Respondenti upozorňují na „mezeru“ v aktivitách – zatímco pro nejmenší (0–9 let) je program dostatečný, dospívající se v obci cítí opomíjeni.</a:t>
          </a:r>
          <a:endParaRPr lang="en-US" sz="1050" dirty="0">
            <a:solidFill>
              <a:schemeClr val="bg1"/>
            </a:solidFill>
          </a:endParaRPr>
        </a:p>
      </dgm:t>
    </dgm:pt>
    <dgm:pt modelId="{41BF1C88-6678-4C44-9BEB-245BC75C884C}" type="parTrans" cxnId="{12020BA7-E304-4345-9CFB-BB6B41082F6B}">
      <dgm:prSet/>
      <dgm:spPr/>
      <dgm:t>
        <a:bodyPr/>
        <a:lstStyle/>
        <a:p>
          <a:endParaRPr lang="en-US"/>
        </a:p>
      </dgm:t>
    </dgm:pt>
    <dgm:pt modelId="{D6FD9AC4-AC45-47E3-BA3B-A8B96252AA2F}" type="sibTrans" cxnId="{12020BA7-E304-4345-9CFB-BB6B41082F6B}">
      <dgm:prSet/>
      <dgm:spPr/>
      <dgm:t>
        <a:bodyPr/>
        <a:lstStyle/>
        <a:p>
          <a:endParaRPr lang="en-US"/>
        </a:p>
      </dgm:t>
    </dgm:pt>
    <dgm:pt modelId="{D88C805E-2169-4F55-A85A-405C6719A052}">
      <dgm:prSet/>
      <dgm:spPr/>
      <dgm:t>
        <a:bodyPr/>
        <a:lstStyle/>
        <a:p>
          <a:r>
            <a:rPr lang="cs-CZ" b="1" i="0">
              <a:solidFill>
                <a:schemeClr val="bg1"/>
              </a:solidFill>
            </a:rPr>
            <a:t>2. Služby a „Smart Village“ (Modernizace)</a:t>
          </a:r>
          <a:endParaRPr lang="en-US">
            <a:solidFill>
              <a:schemeClr val="bg1"/>
            </a:solidFill>
          </a:endParaRPr>
        </a:p>
      </dgm:t>
    </dgm:pt>
    <dgm:pt modelId="{AA08BDB0-574E-4B6C-9FFE-93F3EB543008}" type="parTrans" cxnId="{EAE26394-9957-45A8-9657-311B67D1A495}">
      <dgm:prSet/>
      <dgm:spPr/>
      <dgm:t>
        <a:bodyPr/>
        <a:lstStyle/>
        <a:p>
          <a:endParaRPr lang="en-US"/>
        </a:p>
      </dgm:t>
    </dgm:pt>
    <dgm:pt modelId="{7C9C4E7F-4919-4F53-A0EE-9CEFF15B3954}" type="sibTrans" cxnId="{EAE26394-9957-45A8-9657-311B67D1A495}">
      <dgm:prSet/>
      <dgm:spPr/>
      <dgm:t>
        <a:bodyPr/>
        <a:lstStyle/>
        <a:p>
          <a:endParaRPr lang="en-US"/>
        </a:p>
      </dgm:t>
    </dgm:pt>
    <dgm:pt modelId="{1352E197-87E3-4724-8E87-F649A99B0B31}">
      <dgm:prSet custT="1"/>
      <dgm:spPr/>
      <dgm:t>
        <a:bodyPr/>
        <a:lstStyle/>
        <a:p>
          <a:r>
            <a:rPr lang="cs-CZ" sz="1200" b="1" i="0" dirty="0">
              <a:solidFill>
                <a:schemeClr val="bg1"/>
              </a:solidFill>
            </a:rPr>
            <a:t>Výdejní boxy:</a:t>
          </a:r>
          <a:r>
            <a:rPr lang="cs-CZ" sz="1200" b="0" i="0" dirty="0">
              <a:solidFill>
                <a:schemeClr val="bg1"/>
              </a:solidFill>
            </a:rPr>
            <a:t> Stávající kapacity (Zásilkovna) jsou hodnoceny jako </a:t>
          </a:r>
          <a:r>
            <a:rPr lang="cs-CZ" sz="1200" b="1" i="0" dirty="0">
              <a:solidFill>
                <a:schemeClr val="bg1"/>
              </a:solidFill>
            </a:rPr>
            <a:t>zcela nedostačující</a:t>
          </a:r>
          <a:r>
            <a:rPr lang="cs-CZ" sz="1200" b="0" i="0" dirty="0">
              <a:solidFill>
                <a:schemeClr val="bg1"/>
              </a:solidFill>
            </a:rPr>
            <a:t>. Je zde silný požadavek na rozšíření o boxy dalších společností (Alza, PPL apod.).</a:t>
          </a:r>
          <a:endParaRPr lang="en-US" sz="1200" dirty="0">
            <a:solidFill>
              <a:schemeClr val="bg1"/>
            </a:solidFill>
          </a:endParaRPr>
        </a:p>
      </dgm:t>
    </dgm:pt>
    <dgm:pt modelId="{49A56FF4-33F3-4F64-AA9E-4AD68FB4FFC7}" type="parTrans" cxnId="{1105429F-7BCC-443E-998C-357929A78544}">
      <dgm:prSet/>
      <dgm:spPr/>
      <dgm:t>
        <a:bodyPr/>
        <a:lstStyle/>
        <a:p>
          <a:endParaRPr lang="en-US"/>
        </a:p>
      </dgm:t>
    </dgm:pt>
    <dgm:pt modelId="{C341641B-D1A7-4EEC-92BC-37032F0C85CE}" type="sibTrans" cxnId="{1105429F-7BCC-443E-998C-357929A78544}">
      <dgm:prSet/>
      <dgm:spPr/>
      <dgm:t>
        <a:bodyPr/>
        <a:lstStyle/>
        <a:p>
          <a:endParaRPr lang="en-US"/>
        </a:p>
      </dgm:t>
    </dgm:pt>
    <dgm:pt modelId="{45357E3C-9530-465B-91B2-5BF41D0A0A7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b="1" i="0" dirty="0">
              <a:solidFill>
                <a:schemeClr val="bg1"/>
              </a:solidFill>
            </a:rPr>
            <a:t>Maloobchod:</a:t>
          </a:r>
          <a:r>
            <a:rPr lang="cs-CZ" b="0" i="0" dirty="0">
              <a:solidFill>
                <a:schemeClr val="bg1"/>
              </a:solidFill>
            </a:rPr>
            <a:t> Poptávka po větší konkurenci v prodeji potravin (levnější alternativy, případně rozšíření sortimentu o asijské prodejny).</a:t>
          </a:r>
          <a:endParaRPr lang="en-US" dirty="0">
            <a:solidFill>
              <a:schemeClr val="bg1"/>
            </a:solidFill>
          </a:endParaRPr>
        </a:p>
      </dgm:t>
    </dgm:pt>
    <dgm:pt modelId="{CF5CF857-868B-4926-B7F8-301427FF325B}" type="parTrans" cxnId="{2EEF44D4-06E0-4BFD-98AB-480BA9D5583F}">
      <dgm:prSet/>
      <dgm:spPr/>
      <dgm:t>
        <a:bodyPr/>
        <a:lstStyle/>
        <a:p>
          <a:endParaRPr lang="en-US"/>
        </a:p>
      </dgm:t>
    </dgm:pt>
    <dgm:pt modelId="{68609063-10AB-4476-A273-E3276049F27A}" type="sibTrans" cxnId="{2EEF44D4-06E0-4BFD-98AB-480BA9D5583F}">
      <dgm:prSet/>
      <dgm:spPr/>
      <dgm:t>
        <a:bodyPr/>
        <a:lstStyle/>
        <a:p>
          <a:endParaRPr lang="en-US"/>
        </a:p>
      </dgm:t>
    </dgm:pt>
    <dgm:pt modelId="{B29812D7-85A0-4F83-8322-7446CE2AADE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b="1" i="0" dirty="0">
              <a:solidFill>
                <a:schemeClr val="bg1"/>
              </a:solidFill>
            </a:rPr>
            <a:t>Pracovní příležitosti:</a:t>
          </a:r>
          <a:r>
            <a:rPr lang="cs-CZ" b="0" i="0" dirty="0">
              <a:solidFill>
                <a:schemeClr val="bg1"/>
              </a:solidFill>
            </a:rPr>
            <a:t> Zájem o podporu vzniku nových pracovních míst přímo v obci.</a:t>
          </a:r>
          <a:endParaRPr lang="en-US" dirty="0">
            <a:solidFill>
              <a:schemeClr val="bg1"/>
            </a:solidFill>
          </a:endParaRPr>
        </a:p>
      </dgm:t>
    </dgm:pt>
    <dgm:pt modelId="{AF6225AA-2F1D-416D-93A0-6A48E6D6DD21}" type="parTrans" cxnId="{EB5E746F-8B2B-4272-ABDA-224758368B83}">
      <dgm:prSet/>
      <dgm:spPr/>
      <dgm:t>
        <a:bodyPr/>
        <a:lstStyle/>
        <a:p>
          <a:endParaRPr lang="en-US"/>
        </a:p>
      </dgm:t>
    </dgm:pt>
    <dgm:pt modelId="{7C370FC5-BFF7-4C7A-895D-55687B35E6C4}" type="sibTrans" cxnId="{EB5E746F-8B2B-4272-ABDA-224758368B83}">
      <dgm:prSet/>
      <dgm:spPr/>
      <dgm:t>
        <a:bodyPr/>
        <a:lstStyle/>
        <a:p>
          <a:endParaRPr lang="en-US"/>
        </a:p>
      </dgm:t>
    </dgm:pt>
    <dgm:pt modelId="{1CF5A244-ABCF-4154-806C-1F3CBB104365}">
      <dgm:prSet/>
      <dgm:spPr/>
      <dgm:t>
        <a:bodyPr/>
        <a:lstStyle/>
        <a:p>
          <a:r>
            <a:rPr lang="cs-CZ" b="1" i="0">
              <a:solidFill>
                <a:schemeClr val="bg1"/>
              </a:solidFill>
            </a:rPr>
            <a:t>3. Doprava a Mobilita (Konektivita)</a:t>
          </a:r>
          <a:endParaRPr lang="en-US">
            <a:solidFill>
              <a:schemeClr val="bg1"/>
            </a:solidFill>
          </a:endParaRPr>
        </a:p>
      </dgm:t>
    </dgm:pt>
    <dgm:pt modelId="{B0DB5AC8-FBF8-419D-8C44-5A81C3961EEC}" type="parTrans" cxnId="{E48D35FB-B7B9-403F-8FC9-BE4BE8DDDE05}">
      <dgm:prSet/>
      <dgm:spPr/>
      <dgm:t>
        <a:bodyPr/>
        <a:lstStyle/>
        <a:p>
          <a:endParaRPr lang="en-US"/>
        </a:p>
      </dgm:t>
    </dgm:pt>
    <dgm:pt modelId="{C0ABAE9F-2E2B-465D-BF38-4ADCC9A279E1}" type="sibTrans" cxnId="{E48D35FB-B7B9-403F-8FC9-BE4BE8DDDE05}">
      <dgm:prSet/>
      <dgm:spPr/>
      <dgm:t>
        <a:bodyPr/>
        <a:lstStyle/>
        <a:p>
          <a:endParaRPr lang="en-US"/>
        </a:p>
      </dgm:t>
    </dgm:pt>
    <dgm:pt modelId="{F454A6A0-D597-44B2-AF99-6CE37AC9C664}">
      <dgm:prSet/>
      <dgm:spPr>
        <a:solidFill>
          <a:srgbClr val="00B0F0"/>
        </a:solidFill>
      </dgm:spPr>
      <dgm:t>
        <a:bodyPr/>
        <a:lstStyle/>
        <a:p>
          <a:r>
            <a:rPr lang="cs-CZ" b="0" i="0" dirty="0">
              <a:solidFill>
                <a:schemeClr val="bg1"/>
              </a:solidFill>
            </a:rPr>
            <a:t>Doprava je vnímána jako funkční, ale s kritickými nedostatky v časech:</a:t>
          </a:r>
          <a:endParaRPr lang="en-US" dirty="0">
            <a:solidFill>
              <a:schemeClr val="bg1"/>
            </a:solidFill>
          </a:endParaRPr>
        </a:p>
      </dgm:t>
    </dgm:pt>
    <dgm:pt modelId="{7B29A13C-6D41-4B07-9253-D6A9D3ADD8FC}" type="parTrans" cxnId="{5E7134F2-8CAC-4DCA-AAFC-857E29CCAC45}">
      <dgm:prSet/>
      <dgm:spPr/>
      <dgm:t>
        <a:bodyPr/>
        <a:lstStyle/>
        <a:p>
          <a:endParaRPr lang="en-US"/>
        </a:p>
      </dgm:t>
    </dgm:pt>
    <dgm:pt modelId="{CF29D918-9E9E-4DAB-827B-49B938A642FA}" type="sibTrans" cxnId="{5E7134F2-8CAC-4DCA-AAFC-857E29CCAC45}">
      <dgm:prSet/>
      <dgm:spPr/>
      <dgm:t>
        <a:bodyPr/>
        <a:lstStyle/>
        <a:p>
          <a:endParaRPr lang="en-US"/>
        </a:p>
      </dgm:t>
    </dgm:pt>
    <dgm:pt modelId="{1FC25061-727A-4151-978F-911578DB022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b="1" i="0" dirty="0">
              <a:solidFill>
                <a:schemeClr val="bg1"/>
              </a:solidFill>
            </a:rPr>
            <a:t>Víkendové spoje:</a:t>
          </a:r>
          <a:r>
            <a:rPr lang="cs-CZ" b="0" i="0" dirty="0">
              <a:solidFill>
                <a:schemeClr val="bg1"/>
              </a:solidFill>
            </a:rPr>
            <a:t> Absence autobusů o víkendech je vnímána jako velká bariéra (požadavek alespoň na jeden směr).</a:t>
          </a:r>
          <a:endParaRPr lang="en-US" dirty="0">
            <a:solidFill>
              <a:schemeClr val="bg1"/>
            </a:solidFill>
          </a:endParaRPr>
        </a:p>
      </dgm:t>
    </dgm:pt>
    <dgm:pt modelId="{8E1CADD1-22F4-43D8-A1EA-D1BF71EC3A03}" type="parTrans" cxnId="{7A7E3F45-EB36-4C86-947D-FA2CF5DB42AE}">
      <dgm:prSet/>
      <dgm:spPr/>
      <dgm:t>
        <a:bodyPr/>
        <a:lstStyle/>
        <a:p>
          <a:endParaRPr lang="en-US"/>
        </a:p>
      </dgm:t>
    </dgm:pt>
    <dgm:pt modelId="{1C2C277D-C663-4029-92DF-CA30A85826A0}" type="sibTrans" cxnId="{7A7E3F45-EB36-4C86-947D-FA2CF5DB42AE}">
      <dgm:prSet/>
      <dgm:spPr/>
      <dgm:t>
        <a:bodyPr/>
        <a:lstStyle/>
        <a:p>
          <a:endParaRPr lang="en-US"/>
        </a:p>
      </dgm:t>
    </dgm:pt>
    <dgm:pt modelId="{04B6ACFC-25A2-4C3D-BCC6-97133B69744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000" b="1" i="0" dirty="0">
              <a:solidFill>
                <a:schemeClr val="bg1"/>
              </a:solidFill>
            </a:rPr>
            <a:t>Frekvence:</a:t>
          </a:r>
          <a:r>
            <a:rPr lang="cs-CZ" sz="1000" b="0" i="0" dirty="0">
              <a:solidFill>
                <a:schemeClr val="bg1"/>
              </a:solidFill>
            </a:rPr>
            <a:t> I přes existující spoje je jich v kritických časech málo pro pohodlné dojíždění.</a:t>
          </a:r>
          <a:endParaRPr lang="en-US" sz="1000" dirty="0">
            <a:solidFill>
              <a:schemeClr val="bg1"/>
            </a:solidFill>
          </a:endParaRPr>
        </a:p>
      </dgm:t>
    </dgm:pt>
    <dgm:pt modelId="{28CD7E9B-40E9-49A8-8934-9E4606356868}" type="parTrans" cxnId="{3002D7FD-4B93-4D01-A987-DECDA3CE4A5B}">
      <dgm:prSet/>
      <dgm:spPr/>
      <dgm:t>
        <a:bodyPr/>
        <a:lstStyle/>
        <a:p>
          <a:endParaRPr lang="en-US"/>
        </a:p>
      </dgm:t>
    </dgm:pt>
    <dgm:pt modelId="{1125BCD3-C071-44AA-987D-AE5C83B50BC8}" type="sibTrans" cxnId="{3002D7FD-4B93-4D01-A987-DECDA3CE4A5B}">
      <dgm:prSet/>
      <dgm:spPr/>
      <dgm:t>
        <a:bodyPr/>
        <a:lstStyle/>
        <a:p>
          <a:endParaRPr lang="en-US"/>
        </a:p>
      </dgm:t>
    </dgm:pt>
    <dgm:pt modelId="{D2971DD8-F60E-4375-8F54-2FE7F7B7AFAB}">
      <dgm:prSet/>
      <dgm:spPr>
        <a:solidFill>
          <a:srgbClr val="F949FF"/>
        </a:solidFill>
      </dgm:spPr>
      <dgm:t>
        <a:bodyPr/>
        <a:lstStyle/>
        <a:p>
          <a:r>
            <a:rPr lang="cs-CZ" b="1" i="0">
              <a:solidFill>
                <a:schemeClr val="bg1"/>
              </a:solidFill>
            </a:rPr>
            <a:t>4. Komunitní život (Sociální vazby)</a:t>
          </a:r>
          <a:endParaRPr lang="en-US">
            <a:solidFill>
              <a:schemeClr val="bg1"/>
            </a:solidFill>
          </a:endParaRPr>
        </a:p>
      </dgm:t>
    </dgm:pt>
    <dgm:pt modelId="{97FDCD26-CE11-4118-A9FC-81BADA3E9EEC}" type="parTrans" cxnId="{6938E9B7-0E54-4B59-B810-581CB11C1147}">
      <dgm:prSet/>
      <dgm:spPr/>
      <dgm:t>
        <a:bodyPr/>
        <a:lstStyle/>
        <a:p>
          <a:endParaRPr lang="en-US"/>
        </a:p>
      </dgm:t>
    </dgm:pt>
    <dgm:pt modelId="{CF609868-46A4-4588-9244-75CE77460F2F}" type="sibTrans" cxnId="{6938E9B7-0E54-4B59-B810-581CB11C1147}">
      <dgm:prSet/>
      <dgm:spPr/>
      <dgm:t>
        <a:bodyPr/>
        <a:lstStyle/>
        <a:p>
          <a:endParaRPr lang="en-US"/>
        </a:p>
      </dgm:t>
    </dgm:pt>
    <dgm:pt modelId="{E2B6431E-ED16-445B-8C38-005C52E54435}">
      <dgm:prSet custT="1"/>
      <dgm:spPr>
        <a:solidFill>
          <a:srgbClr val="ED90EB"/>
        </a:solidFill>
      </dgm:spPr>
      <dgm:t>
        <a:bodyPr/>
        <a:lstStyle/>
        <a:p>
          <a:r>
            <a:rPr lang="cs-CZ" sz="1050" b="1" i="0" dirty="0">
              <a:solidFill>
                <a:schemeClr val="bg1"/>
              </a:solidFill>
            </a:rPr>
            <a:t>Zimní setkávání:</a:t>
          </a:r>
          <a:r>
            <a:rPr lang="cs-CZ" sz="1050" b="0" i="0" dirty="0">
              <a:solidFill>
                <a:schemeClr val="bg1"/>
              </a:solidFill>
            </a:rPr>
            <a:t> Respondenti volají po neformálním místě pro budování sousedských vztahů v zimním období.</a:t>
          </a:r>
        </a:p>
        <a:p>
          <a:r>
            <a:rPr lang="cs-CZ" sz="1050" b="1" i="0" dirty="0">
              <a:solidFill>
                <a:schemeClr val="bg1"/>
              </a:solidFill>
            </a:rPr>
            <a:t>Letní setkávání: </a:t>
          </a:r>
          <a:r>
            <a:rPr lang="cs-CZ" sz="1050" b="0" i="0" dirty="0">
              <a:solidFill>
                <a:schemeClr val="bg1"/>
              </a:solidFill>
            </a:rPr>
            <a:t>V obci chybí lavičky. Místa, kde by se mohli mladí potkávat.  </a:t>
          </a:r>
          <a:endParaRPr lang="en-US" sz="1050" dirty="0">
            <a:solidFill>
              <a:schemeClr val="bg1"/>
            </a:solidFill>
          </a:endParaRPr>
        </a:p>
      </dgm:t>
    </dgm:pt>
    <dgm:pt modelId="{B967EA55-B5BC-4F53-801C-1A455D2FFDE5}" type="parTrans" cxnId="{EE9D9F51-B68D-4FA1-8DBB-3727E8CAD088}">
      <dgm:prSet/>
      <dgm:spPr/>
      <dgm:t>
        <a:bodyPr/>
        <a:lstStyle/>
        <a:p>
          <a:endParaRPr lang="en-US"/>
        </a:p>
      </dgm:t>
    </dgm:pt>
    <dgm:pt modelId="{D07C54F4-74DE-4E9D-966B-01EA2AC23443}" type="sibTrans" cxnId="{EE9D9F51-B68D-4FA1-8DBB-3727E8CAD088}">
      <dgm:prSet/>
      <dgm:spPr/>
      <dgm:t>
        <a:bodyPr/>
        <a:lstStyle/>
        <a:p>
          <a:endParaRPr lang="en-US"/>
        </a:p>
      </dgm:t>
    </dgm:pt>
    <dgm:pt modelId="{D480D265-8C90-5246-9889-23CE714C52FC}" type="pres">
      <dgm:prSet presAssocID="{9D2A6525-165A-492C-B9AD-355FED369476}" presName="diagram" presStyleCnt="0">
        <dgm:presLayoutVars>
          <dgm:dir/>
          <dgm:resizeHandles val="exact"/>
        </dgm:presLayoutVars>
      </dgm:prSet>
      <dgm:spPr/>
    </dgm:pt>
    <dgm:pt modelId="{877D21EF-85BA-E440-A8D9-64345A1B2B3D}" type="pres">
      <dgm:prSet presAssocID="{7BC89B60-F08B-4664-913F-863F4B38100C}" presName="node" presStyleLbl="node1" presStyleIdx="0" presStyleCnt="15" custLinFactNeighborX="-11839" custLinFactNeighborY="-29946">
        <dgm:presLayoutVars>
          <dgm:bulletEnabled val="1"/>
        </dgm:presLayoutVars>
      </dgm:prSet>
      <dgm:spPr/>
    </dgm:pt>
    <dgm:pt modelId="{C788E25C-E215-3A4D-8DBE-194E616E2F66}" type="pres">
      <dgm:prSet presAssocID="{2B37B3F2-8A1F-43A0-AAB5-0F30F277321C}" presName="sibTrans" presStyleCnt="0"/>
      <dgm:spPr/>
    </dgm:pt>
    <dgm:pt modelId="{1722E3C2-92A9-9B4C-8174-A881D2EFABC7}" type="pres">
      <dgm:prSet presAssocID="{18CB0E48-7B6B-4AF3-95D9-2668520467FF}" presName="node" presStyleLbl="node1" presStyleIdx="1" presStyleCnt="15" custLinFactX="-64937" custLinFactNeighborX="-100000" custLinFactNeighborY="86846">
        <dgm:presLayoutVars>
          <dgm:bulletEnabled val="1"/>
        </dgm:presLayoutVars>
      </dgm:prSet>
      <dgm:spPr/>
    </dgm:pt>
    <dgm:pt modelId="{D8BFA995-CC88-9F46-9278-4BB993543E7E}" type="pres">
      <dgm:prSet presAssocID="{F7CA5934-EF6A-4B90-BD4F-90AA86DE272C}" presName="sibTrans" presStyleCnt="0"/>
      <dgm:spPr/>
    </dgm:pt>
    <dgm:pt modelId="{DD56A69F-5507-284E-89F0-EC979C0783D0}" type="pres">
      <dgm:prSet presAssocID="{6B6CFE10-84A1-4F93-AAAF-DC13F86961F5}" presName="node" presStyleLbl="node1" presStyleIdx="2" presStyleCnt="15" custLinFactX="-63179" custLinFactNeighborX="-100000" custLinFactNeighborY="86846">
        <dgm:presLayoutVars>
          <dgm:bulletEnabled val="1"/>
        </dgm:presLayoutVars>
      </dgm:prSet>
      <dgm:spPr/>
    </dgm:pt>
    <dgm:pt modelId="{37BE933A-77CC-9A45-A250-60A1AE6B1DD3}" type="pres">
      <dgm:prSet presAssocID="{4889F2FA-D3F2-44E1-8AD4-E6E68C458AEE}" presName="sibTrans" presStyleCnt="0"/>
      <dgm:spPr/>
    </dgm:pt>
    <dgm:pt modelId="{D3F18AF2-E880-2E4C-B79F-8A9CDE12C4D8}" type="pres">
      <dgm:prSet presAssocID="{A6579384-0A83-471E-8098-A83FC2BED31D}" presName="node" presStyleLbl="node1" presStyleIdx="3" presStyleCnt="15" custScaleX="90993" custScaleY="155289" custLinFactX="-178593" custLinFactY="100000" custLinFactNeighborX="-200000" custLinFactNeighborY="145661">
        <dgm:presLayoutVars>
          <dgm:bulletEnabled val="1"/>
        </dgm:presLayoutVars>
      </dgm:prSet>
      <dgm:spPr/>
    </dgm:pt>
    <dgm:pt modelId="{D4E4BAD4-E569-154F-84C9-E408459BF0F9}" type="pres">
      <dgm:prSet presAssocID="{A3C49957-52CE-4B4A-A6F3-1E7259C910AB}" presName="sibTrans" presStyleCnt="0"/>
      <dgm:spPr/>
    </dgm:pt>
    <dgm:pt modelId="{4B29976F-DAF8-2547-BDA1-76097BC8874E}" type="pres">
      <dgm:prSet presAssocID="{CD6DE0F2-389C-42CE-AED1-21275F2AFE8E}" presName="node" presStyleLbl="node1" presStyleIdx="4" presStyleCnt="15" custScaleX="97352" custScaleY="144591" custLinFactX="-179623" custLinFactY="100000" custLinFactNeighborX="-200000" custLinFactNeighborY="142254">
        <dgm:presLayoutVars>
          <dgm:bulletEnabled val="1"/>
        </dgm:presLayoutVars>
      </dgm:prSet>
      <dgm:spPr/>
    </dgm:pt>
    <dgm:pt modelId="{E6955AE9-3C61-1249-9EEF-C834B8E960D4}" type="pres">
      <dgm:prSet presAssocID="{D6FD9AC4-AC45-47E3-BA3B-A8B96252AA2F}" presName="sibTrans" presStyleCnt="0"/>
      <dgm:spPr/>
    </dgm:pt>
    <dgm:pt modelId="{0F3CA3CB-E2CD-A24A-82EB-6BC8BBF48559}" type="pres">
      <dgm:prSet presAssocID="{D88C805E-2169-4F55-A85A-405C6719A052}" presName="node" presStyleLbl="node1" presStyleIdx="5" presStyleCnt="15" custLinFactX="100000" custLinFactY="-100000" custLinFactNeighborX="112795" custLinFactNeighborY="-103206">
        <dgm:presLayoutVars>
          <dgm:bulletEnabled val="1"/>
        </dgm:presLayoutVars>
      </dgm:prSet>
      <dgm:spPr/>
    </dgm:pt>
    <dgm:pt modelId="{06898B81-4CDB-DF48-8393-E569C7EF65A4}" type="pres">
      <dgm:prSet presAssocID="{7C9C4E7F-4919-4F53-A0EE-9CEFF15B3954}" presName="sibTrans" presStyleCnt="0"/>
      <dgm:spPr/>
    </dgm:pt>
    <dgm:pt modelId="{E7C97094-16C7-A54E-A0EA-C310E6B43DEC}" type="pres">
      <dgm:prSet presAssocID="{1352E197-87E3-4724-8E87-F649A99B0B31}" presName="node" presStyleLbl="node1" presStyleIdx="6" presStyleCnt="15" custScaleX="122588" custScaleY="168008" custLinFactNeighborX="75074" custLinFactNeighborY="-57459">
        <dgm:presLayoutVars>
          <dgm:bulletEnabled val="1"/>
        </dgm:presLayoutVars>
      </dgm:prSet>
      <dgm:spPr/>
    </dgm:pt>
    <dgm:pt modelId="{074FA95B-4DF5-FC43-946F-BB4C471412EC}" type="pres">
      <dgm:prSet presAssocID="{C341641B-D1A7-4EEC-92BC-37032F0C85CE}" presName="sibTrans" presStyleCnt="0"/>
      <dgm:spPr/>
    </dgm:pt>
    <dgm:pt modelId="{64C70245-CE05-5F44-B32E-936F7567F829}" type="pres">
      <dgm:prSet presAssocID="{45357E3C-9530-465B-91B2-5BF41D0A0A7E}" presName="node" presStyleLbl="node1" presStyleIdx="7" presStyleCnt="15" custLinFactY="74756" custLinFactNeighborX="3780" custLinFactNeighborY="100000">
        <dgm:presLayoutVars>
          <dgm:bulletEnabled val="1"/>
        </dgm:presLayoutVars>
      </dgm:prSet>
      <dgm:spPr/>
    </dgm:pt>
    <dgm:pt modelId="{6D0AA35E-F798-6647-A317-F941C405FAB0}" type="pres">
      <dgm:prSet presAssocID="{68609063-10AB-4476-A273-E3276049F27A}" presName="sibTrans" presStyleCnt="0"/>
      <dgm:spPr/>
    </dgm:pt>
    <dgm:pt modelId="{744B1C97-442D-764A-8F19-EDE8B6EC07C6}" type="pres">
      <dgm:prSet presAssocID="{B29812D7-85A0-4F83-8322-7446CE2AADE9}" presName="node" presStyleLbl="node1" presStyleIdx="8" presStyleCnt="15" custLinFactX="-71294" custLinFactNeighborX="-100000" custLinFactNeighborY="67384">
        <dgm:presLayoutVars>
          <dgm:bulletEnabled val="1"/>
        </dgm:presLayoutVars>
      </dgm:prSet>
      <dgm:spPr/>
    </dgm:pt>
    <dgm:pt modelId="{B0BE8168-B98F-5541-B23D-0EC241E70B7B}" type="pres">
      <dgm:prSet presAssocID="{7C370FC5-BFF7-4C7A-895D-55687B35E6C4}" presName="sibTrans" presStyleCnt="0"/>
      <dgm:spPr/>
    </dgm:pt>
    <dgm:pt modelId="{7CB83DAE-E86F-AF42-9AF1-202B34D7554C}" type="pres">
      <dgm:prSet presAssocID="{1CF5A244-ABCF-4154-806C-1F3CBB104365}" presName="node" presStyleLbl="node1" presStyleIdx="9" presStyleCnt="15" custLinFactY="-100000" custLinFactNeighborX="-92990" custLinFactNeighborY="-102532">
        <dgm:presLayoutVars>
          <dgm:bulletEnabled val="1"/>
        </dgm:presLayoutVars>
      </dgm:prSet>
      <dgm:spPr/>
    </dgm:pt>
    <dgm:pt modelId="{F861B6F2-74EF-FF43-B2AE-BC1DC0970501}" type="pres">
      <dgm:prSet presAssocID="{C0ABAE9F-2E2B-465D-BF38-4ADCC9A279E1}" presName="sibTrans" presStyleCnt="0"/>
      <dgm:spPr/>
    </dgm:pt>
    <dgm:pt modelId="{81621E44-169E-CA45-BD0A-3A312C2BE236}" type="pres">
      <dgm:prSet presAssocID="{F454A6A0-D597-44B2-AF99-6CE37AC9C664}" presName="node" presStyleLbl="node1" presStyleIdx="10" presStyleCnt="15" custLinFactX="162877" custLinFactY="-100000" custLinFactNeighborX="200000" custLinFactNeighborY="-164750">
        <dgm:presLayoutVars>
          <dgm:bulletEnabled val="1"/>
        </dgm:presLayoutVars>
      </dgm:prSet>
      <dgm:spPr/>
    </dgm:pt>
    <dgm:pt modelId="{0483C5F2-2C1E-C744-B4EB-B8BFE35392B8}" type="pres">
      <dgm:prSet presAssocID="{CF29D918-9E9E-4DAB-827B-49B938A642FA}" presName="sibTrans" presStyleCnt="0"/>
      <dgm:spPr/>
    </dgm:pt>
    <dgm:pt modelId="{3664B510-ED10-504E-B93F-63071722AFCC}" type="pres">
      <dgm:prSet presAssocID="{1FC25061-727A-4151-978F-911578DB0226}" presName="node" presStyleLbl="node1" presStyleIdx="11" presStyleCnt="15" custLinFactX="100000" custLinFactY="-54957" custLinFactNeighborX="152585" custLinFactNeighborY="-100000">
        <dgm:presLayoutVars>
          <dgm:bulletEnabled val="1"/>
        </dgm:presLayoutVars>
      </dgm:prSet>
      <dgm:spPr/>
    </dgm:pt>
    <dgm:pt modelId="{D34CAD7C-823B-FC40-B947-BEE934151B35}" type="pres">
      <dgm:prSet presAssocID="{1C2C277D-C663-4029-92DF-CA30A85826A0}" presName="sibTrans" presStyleCnt="0"/>
      <dgm:spPr/>
    </dgm:pt>
    <dgm:pt modelId="{D25C2544-F843-524F-A58E-1DCF3E3B8E74}" type="pres">
      <dgm:prSet presAssocID="{04B6ACFC-25A2-4C3D-BCC6-97133B69744A}" presName="node" presStyleLbl="node1" presStyleIdx="12" presStyleCnt="15" custLinFactX="42235" custLinFactNeighborX="100000" custLinFactNeighborY="-38737">
        <dgm:presLayoutVars>
          <dgm:bulletEnabled val="1"/>
        </dgm:presLayoutVars>
      </dgm:prSet>
      <dgm:spPr/>
    </dgm:pt>
    <dgm:pt modelId="{84CC4A42-2E2A-3748-90DA-6420D5347583}" type="pres">
      <dgm:prSet presAssocID="{1125BCD3-C071-44AA-987D-AE5C83B50BC8}" presName="sibTrans" presStyleCnt="0"/>
      <dgm:spPr/>
    </dgm:pt>
    <dgm:pt modelId="{2F5C736B-5EC9-8545-BC0E-7C55A1583734}" type="pres">
      <dgm:prSet presAssocID="{D2971DD8-F60E-4375-8F54-2FE7F7B7AFAB}" presName="node" presStyleLbl="node1" presStyleIdx="13" presStyleCnt="15" custLinFactX="63443" custLinFactY="-180559" custLinFactNeighborX="100000" custLinFactNeighborY="-200000">
        <dgm:presLayoutVars>
          <dgm:bulletEnabled val="1"/>
        </dgm:presLayoutVars>
      </dgm:prSet>
      <dgm:spPr/>
    </dgm:pt>
    <dgm:pt modelId="{7A9FCCE3-9983-E24A-B47A-08D3878A20FA}" type="pres">
      <dgm:prSet presAssocID="{CF609868-46A4-4588-9244-75CE77460F2F}" presName="sibTrans" presStyleCnt="0"/>
      <dgm:spPr/>
    </dgm:pt>
    <dgm:pt modelId="{A8C372EC-C935-2447-9F14-49F6F6811E95}" type="pres">
      <dgm:prSet presAssocID="{E2B6431E-ED16-445B-8C38-005C52E54435}" presName="node" presStyleLbl="node1" presStyleIdx="14" presStyleCnt="15" custScaleX="109696" custScaleY="151208" custLinFactY="-100000" custLinFactNeighborX="41416" custLinFactNeighborY="-136531">
        <dgm:presLayoutVars>
          <dgm:bulletEnabled val="1"/>
        </dgm:presLayoutVars>
      </dgm:prSet>
      <dgm:spPr/>
    </dgm:pt>
  </dgm:ptLst>
  <dgm:cxnLst>
    <dgm:cxn modelId="{B7C85F12-5F0D-7C44-9DF1-865F877EF76F}" type="presOf" srcId="{D2971DD8-F60E-4375-8F54-2FE7F7B7AFAB}" destId="{2F5C736B-5EC9-8545-BC0E-7C55A1583734}" srcOrd="0" destOrd="0" presId="urn:microsoft.com/office/officeart/2005/8/layout/default"/>
    <dgm:cxn modelId="{3650FC13-4EC4-FC46-8B23-E1D40EA7FE9C}" type="presOf" srcId="{B29812D7-85A0-4F83-8322-7446CE2AADE9}" destId="{744B1C97-442D-764A-8F19-EDE8B6EC07C6}" srcOrd="0" destOrd="0" presId="urn:microsoft.com/office/officeart/2005/8/layout/default"/>
    <dgm:cxn modelId="{9FD6551F-4F3C-7A40-A2F9-C1D93AED78C1}" type="presOf" srcId="{1352E197-87E3-4724-8E87-F649A99B0B31}" destId="{E7C97094-16C7-A54E-A0EA-C310E6B43DEC}" srcOrd="0" destOrd="0" presId="urn:microsoft.com/office/officeart/2005/8/layout/default"/>
    <dgm:cxn modelId="{853CE81F-B1C2-49F1-82D6-E5FEABCA638E}" srcId="{9D2A6525-165A-492C-B9AD-355FED369476}" destId="{18CB0E48-7B6B-4AF3-95D9-2668520467FF}" srcOrd="1" destOrd="0" parTransId="{820D9FF8-AF1E-462E-9C3B-D5374C4A4825}" sibTransId="{F7CA5934-EF6A-4B90-BD4F-90AA86DE272C}"/>
    <dgm:cxn modelId="{0BF9AB22-468E-8541-9BA1-0C5C854BEE46}" type="presOf" srcId="{45357E3C-9530-465B-91B2-5BF41D0A0A7E}" destId="{64C70245-CE05-5F44-B32E-936F7567F829}" srcOrd="0" destOrd="0" presId="urn:microsoft.com/office/officeart/2005/8/layout/default"/>
    <dgm:cxn modelId="{673D9C37-78A2-2B4C-98F3-811FD5E7061D}" type="presOf" srcId="{CD6DE0F2-389C-42CE-AED1-21275F2AFE8E}" destId="{4B29976F-DAF8-2547-BDA1-76097BC8874E}" srcOrd="0" destOrd="0" presId="urn:microsoft.com/office/officeart/2005/8/layout/default"/>
    <dgm:cxn modelId="{A7A82144-C371-D24B-899B-AE38B3AE437A}" type="presOf" srcId="{D88C805E-2169-4F55-A85A-405C6719A052}" destId="{0F3CA3CB-E2CD-A24A-82EB-6BC8BBF48559}" srcOrd="0" destOrd="0" presId="urn:microsoft.com/office/officeart/2005/8/layout/default"/>
    <dgm:cxn modelId="{7A7E3F45-EB36-4C86-947D-FA2CF5DB42AE}" srcId="{9D2A6525-165A-492C-B9AD-355FED369476}" destId="{1FC25061-727A-4151-978F-911578DB0226}" srcOrd="11" destOrd="0" parTransId="{8E1CADD1-22F4-43D8-A1EA-D1BF71EC3A03}" sibTransId="{1C2C277D-C663-4029-92DF-CA30A85826A0}"/>
    <dgm:cxn modelId="{EE9D9F51-B68D-4FA1-8DBB-3727E8CAD088}" srcId="{9D2A6525-165A-492C-B9AD-355FED369476}" destId="{E2B6431E-ED16-445B-8C38-005C52E54435}" srcOrd="14" destOrd="0" parTransId="{B967EA55-B5BC-4F53-801C-1A455D2FFDE5}" sibTransId="{D07C54F4-74DE-4E9D-966B-01EA2AC23443}"/>
    <dgm:cxn modelId="{7140C264-ED20-D04E-B9CD-493F788808A3}" type="presOf" srcId="{A6579384-0A83-471E-8098-A83FC2BED31D}" destId="{D3F18AF2-E880-2E4C-B79F-8A9CDE12C4D8}" srcOrd="0" destOrd="0" presId="urn:microsoft.com/office/officeart/2005/8/layout/default"/>
    <dgm:cxn modelId="{47A0A967-343A-4FEB-9A58-17B0A124A1E6}" srcId="{9D2A6525-165A-492C-B9AD-355FED369476}" destId="{A6579384-0A83-471E-8098-A83FC2BED31D}" srcOrd="3" destOrd="0" parTransId="{C25D6C7E-DB6E-406F-917F-2ECB144FB4C0}" sibTransId="{A3C49957-52CE-4B4A-A6F3-1E7259C910AB}"/>
    <dgm:cxn modelId="{B876966B-A59B-E942-A932-0285AAE14620}" type="presOf" srcId="{1FC25061-727A-4151-978F-911578DB0226}" destId="{3664B510-ED10-504E-B93F-63071722AFCC}" srcOrd="0" destOrd="0" presId="urn:microsoft.com/office/officeart/2005/8/layout/default"/>
    <dgm:cxn modelId="{EB5E746F-8B2B-4272-ABDA-224758368B83}" srcId="{9D2A6525-165A-492C-B9AD-355FED369476}" destId="{B29812D7-85A0-4F83-8322-7446CE2AADE9}" srcOrd="8" destOrd="0" parTransId="{AF6225AA-2F1D-416D-93A0-6A48E6D6DD21}" sibTransId="{7C370FC5-BFF7-4C7A-895D-55687B35E6C4}"/>
    <dgm:cxn modelId="{0156AC7D-1008-FD4A-8033-6A70ED13A49A}" type="presOf" srcId="{E2B6431E-ED16-445B-8C38-005C52E54435}" destId="{A8C372EC-C935-2447-9F14-49F6F6811E95}" srcOrd="0" destOrd="0" presId="urn:microsoft.com/office/officeart/2005/8/layout/default"/>
    <dgm:cxn modelId="{EAE26394-9957-45A8-9657-311B67D1A495}" srcId="{9D2A6525-165A-492C-B9AD-355FED369476}" destId="{D88C805E-2169-4F55-A85A-405C6719A052}" srcOrd="5" destOrd="0" parTransId="{AA08BDB0-574E-4B6C-9FFE-93F3EB543008}" sibTransId="{7C9C4E7F-4919-4F53-A0EE-9CEFF15B3954}"/>
    <dgm:cxn modelId="{E67DF797-DF48-9E4E-99EA-6D7901775E63}" type="presOf" srcId="{04B6ACFC-25A2-4C3D-BCC6-97133B69744A}" destId="{D25C2544-F843-524F-A58E-1DCF3E3B8E74}" srcOrd="0" destOrd="0" presId="urn:microsoft.com/office/officeart/2005/8/layout/default"/>
    <dgm:cxn modelId="{A1C5AC99-5053-344F-8CB7-BE53363D7762}" type="presOf" srcId="{6B6CFE10-84A1-4F93-AAAF-DC13F86961F5}" destId="{DD56A69F-5507-284E-89F0-EC979C0783D0}" srcOrd="0" destOrd="0" presId="urn:microsoft.com/office/officeart/2005/8/layout/default"/>
    <dgm:cxn modelId="{1105429F-7BCC-443E-998C-357929A78544}" srcId="{9D2A6525-165A-492C-B9AD-355FED369476}" destId="{1352E197-87E3-4724-8E87-F649A99B0B31}" srcOrd="6" destOrd="0" parTransId="{49A56FF4-33F3-4F64-AA9E-4AD68FB4FFC7}" sibTransId="{C341641B-D1A7-4EEC-92BC-37032F0C85CE}"/>
    <dgm:cxn modelId="{12020BA7-E304-4345-9CFB-BB6B41082F6B}" srcId="{9D2A6525-165A-492C-B9AD-355FED369476}" destId="{CD6DE0F2-389C-42CE-AED1-21275F2AFE8E}" srcOrd="4" destOrd="0" parTransId="{41BF1C88-6678-4C44-9BEB-245BC75C884C}" sibTransId="{D6FD9AC4-AC45-47E3-BA3B-A8B96252AA2F}"/>
    <dgm:cxn modelId="{FA2B31B1-4A36-A542-B852-01424E7531DE}" type="presOf" srcId="{7BC89B60-F08B-4664-913F-863F4B38100C}" destId="{877D21EF-85BA-E440-A8D9-64345A1B2B3D}" srcOrd="0" destOrd="0" presId="urn:microsoft.com/office/officeart/2005/8/layout/default"/>
    <dgm:cxn modelId="{8C17F0B3-4549-6E43-B74C-4676555F1890}" type="presOf" srcId="{F454A6A0-D597-44B2-AF99-6CE37AC9C664}" destId="{81621E44-169E-CA45-BD0A-3A312C2BE236}" srcOrd="0" destOrd="0" presId="urn:microsoft.com/office/officeart/2005/8/layout/default"/>
    <dgm:cxn modelId="{6938E9B7-0E54-4B59-B810-581CB11C1147}" srcId="{9D2A6525-165A-492C-B9AD-355FED369476}" destId="{D2971DD8-F60E-4375-8F54-2FE7F7B7AFAB}" srcOrd="13" destOrd="0" parTransId="{97FDCD26-CE11-4118-A9FC-81BADA3E9EEC}" sibTransId="{CF609868-46A4-4588-9244-75CE77460F2F}"/>
    <dgm:cxn modelId="{DD8AAEB8-E595-4045-815A-5438D9F80FB0}" type="presOf" srcId="{9D2A6525-165A-492C-B9AD-355FED369476}" destId="{D480D265-8C90-5246-9889-23CE714C52FC}" srcOrd="0" destOrd="0" presId="urn:microsoft.com/office/officeart/2005/8/layout/default"/>
    <dgm:cxn modelId="{77060FBF-739F-42D9-B70B-23C0D7F2D5D9}" srcId="{9D2A6525-165A-492C-B9AD-355FED369476}" destId="{7BC89B60-F08B-4664-913F-863F4B38100C}" srcOrd="0" destOrd="0" parTransId="{0B301A13-DD10-4FD2-9C1E-248813F9A90B}" sibTransId="{2B37B3F2-8A1F-43A0-AAB5-0F30F277321C}"/>
    <dgm:cxn modelId="{B46F3CD0-8540-4C83-A300-1FB0D4029B98}" srcId="{9D2A6525-165A-492C-B9AD-355FED369476}" destId="{6B6CFE10-84A1-4F93-AAAF-DC13F86961F5}" srcOrd="2" destOrd="0" parTransId="{CEE39DFE-481B-4A36-A005-62791FE02F0F}" sibTransId="{4889F2FA-D3F2-44E1-8AD4-E6E68C458AEE}"/>
    <dgm:cxn modelId="{2EEF44D4-06E0-4BFD-98AB-480BA9D5583F}" srcId="{9D2A6525-165A-492C-B9AD-355FED369476}" destId="{45357E3C-9530-465B-91B2-5BF41D0A0A7E}" srcOrd="7" destOrd="0" parTransId="{CF5CF857-868B-4926-B7F8-301427FF325B}" sibTransId="{68609063-10AB-4476-A273-E3276049F27A}"/>
    <dgm:cxn modelId="{5E7134F2-8CAC-4DCA-AAFC-857E29CCAC45}" srcId="{9D2A6525-165A-492C-B9AD-355FED369476}" destId="{F454A6A0-D597-44B2-AF99-6CE37AC9C664}" srcOrd="10" destOrd="0" parTransId="{7B29A13C-6D41-4B07-9253-D6A9D3ADD8FC}" sibTransId="{CF29D918-9E9E-4DAB-827B-49B938A642FA}"/>
    <dgm:cxn modelId="{B01655F6-AFDE-AC4A-996D-4785C3E5C4F0}" type="presOf" srcId="{18CB0E48-7B6B-4AF3-95D9-2668520467FF}" destId="{1722E3C2-92A9-9B4C-8174-A881D2EFABC7}" srcOrd="0" destOrd="0" presId="urn:microsoft.com/office/officeart/2005/8/layout/default"/>
    <dgm:cxn modelId="{E48D35FB-B7B9-403F-8FC9-BE4BE8DDDE05}" srcId="{9D2A6525-165A-492C-B9AD-355FED369476}" destId="{1CF5A244-ABCF-4154-806C-1F3CBB104365}" srcOrd="9" destOrd="0" parTransId="{B0DB5AC8-FBF8-419D-8C44-5A81C3961EEC}" sibTransId="{C0ABAE9F-2E2B-465D-BF38-4ADCC9A279E1}"/>
    <dgm:cxn modelId="{737F76FC-B9E1-D745-B5B1-4C25AB94F20D}" type="presOf" srcId="{1CF5A244-ABCF-4154-806C-1F3CBB104365}" destId="{7CB83DAE-E86F-AF42-9AF1-202B34D7554C}" srcOrd="0" destOrd="0" presId="urn:microsoft.com/office/officeart/2005/8/layout/default"/>
    <dgm:cxn modelId="{3002D7FD-4B93-4D01-A987-DECDA3CE4A5B}" srcId="{9D2A6525-165A-492C-B9AD-355FED369476}" destId="{04B6ACFC-25A2-4C3D-BCC6-97133B69744A}" srcOrd="12" destOrd="0" parTransId="{28CD7E9B-40E9-49A8-8934-9E4606356868}" sibTransId="{1125BCD3-C071-44AA-987D-AE5C83B50BC8}"/>
    <dgm:cxn modelId="{3BA27A7A-7FB7-904E-BD89-E8BC7823EFBA}" type="presParOf" srcId="{D480D265-8C90-5246-9889-23CE714C52FC}" destId="{877D21EF-85BA-E440-A8D9-64345A1B2B3D}" srcOrd="0" destOrd="0" presId="urn:microsoft.com/office/officeart/2005/8/layout/default"/>
    <dgm:cxn modelId="{AE047883-BDCA-9C43-8FFA-A3B72AC0FF2A}" type="presParOf" srcId="{D480D265-8C90-5246-9889-23CE714C52FC}" destId="{C788E25C-E215-3A4D-8DBE-194E616E2F66}" srcOrd="1" destOrd="0" presId="urn:microsoft.com/office/officeart/2005/8/layout/default"/>
    <dgm:cxn modelId="{25BA422F-2428-1C4E-BB79-6D5B9A50E01A}" type="presParOf" srcId="{D480D265-8C90-5246-9889-23CE714C52FC}" destId="{1722E3C2-92A9-9B4C-8174-A881D2EFABC7}" srcOrd="2" destOrd="0" presId="urn:microsoft.com/office/officeart/2005/8/layout/default"/>
    <dgm:cxn modelId="{A75EFEB2-8D48-324C-9778-BE2182EFA83E}" type="presParOf" srcId="{D480D265-8C90-5246-9889-23CE714C52FC}" destId="{D8BFA995-CC88-9F46-9278-4BB993543E7E}" srcOrd="3" destOrd="0" presId="urn:microsoft.com/office/officeart/2005/8/layout/default"/>
    <dgm:cxn modelId="{EA138BE8-E9A6-8D45-8C06-BE57A382A843}" type="presParOf" srcId="{D480D265-8C90-5246-9889-23CE714C52FC}" destId="{DD56A69F-5507-284E-89F0-EC979C0783D0}" srcOrd="4" destOrd="0" presId="urn:microsoft.com/office/officeart/2005/8/layout/default"/>
    <dgm:cxn modelId="{82897362-8E73-5942-8306-C089CD8E6D9D}" type="presParOf" srcId="{D480D265-8C90-5246-9889-23CE714C52FC}" destId="{37BE933A-77CC-9A45-A250-60A1AE6B1DD3}" srcOrd="5" destOrd="0" presId="urn:microsoft.com/office/officeart/2005/8/layout/default"/>
    <dgm:cxn modelId="{101D791B-7EB7-FF45-8B33-C076E3731656}" type="presParOf" srcId="{D480D265-8C90-5246-9889-23CE714C52FC}" destId="{D3F18AF2-E880-2E4C-B79F-8A9CDE12C4D8}" srcOrd="6" destOrd="0" presId="urn:microsoft.com/office/officeart/2005/8/layout/default"/>
    <dgm:cxn modelId="{530D589D-1983-BC45-960F-C1484B073AB1}" type="presParOf" srcId="{D480D265-8C90-5246-9889-23CE714C52FC}" destId="{D4E4BAD4-E569-154F-84C9-E408459BF0F9}" srcOrd="7" destOrd="0" presId="urn:microsoft.com/office/officeart/2005/8/layout/default"/>
    <dgm:cxn modelId="{33A5DF49-3EF1-114C-9287-A6DC9ED64B15}" type="presParOf" srcId="{D480D265-8C90-5246-9889-23CE714C52FC}" destId="{4B29976F-DAF8-2547-BDA1-76097BC8874E}" srcOrd="8" destOrd="0" presId="urn:microsoft.com/office/officeart/2005/8/layout/default"/>
    <dgm:cxn modelId="{A18FBCA7-B2F2-1C43-A392-F5207C132D5B}" type="presParOf" srcId="{D480D265-8C90-5246-9889-23CE714C52FC}" destId="{E6955AE9-3C61-1249-9EEF-C834B8E960D4}" srcOrd="9" destOrd="0" presId="urn:microsoft.com/office/officeart/2005/8/layout/default"/>
    <dgm:cxn modelId="{6AB1B50E-337B-8F4A-8D68-51150A63A4B8}" type="presParOf" srcId="{D480D265-8C90-5246-9889-23CE714C52FC}" destId="{0F3CA3CB-E2CD-A24A-82EB-6BC8BBF48559}" srcOrd="10" destOrd="0" presId="urn:microsoft.com/office/officeart/2005/8/layout/default"/>
    <dgm:cxn modelId="{22509254-66FF-B045-8FB6-384C98B887D4}" type="presParOf" srcId="{D480D265-8C90-5246-9889-23CE714C52FC}" destId="{06898B81-4CDB-DF48-8393-E569C7EF65A4}" srcOrd="11" destOrd="0" presId="urn:microsoft.com/office/officeart/2005/8/layout/default"/>
    <dgm:cxn modelId="{D5985E33-6936-744A-BC66-15110FB23140}" type="presParOf" srcId="{D480D265-8C90-5246-9889-23CE714C52FC}" destId="{E7C97094-16C7-A54E-A0EA-C310E6B43DEC}" srcOrd="12" destOrd="0" presId="urn:microsoft.com/office/officeart/2005/8/layout/default"/>
    <dgm:cxn modelId="{95BD3A2C-4AC9-964A-B81C-BAEF8F2C16F2}" type="presParOf" srcId="{D480D265-8C90-5246-9889-23CE714C52FC}" destId="{074FA95B-4DF5-FC43-946F-BB4C471412EC}" srcOrd="13" destOrd="0" presId="urn:microsoft.com/office/officeart/2005/8/layout/default"/>
    <dgm:cxn modelId="{A94FA4F5-B507-C84F-ADF9-A414D89A4E28}" type="presParOf" srcId="{D480D265-8C90-5246-9889-23CE714C52FC}" destId="{64C70245-CE05-5F44-B32E-936F7567F829}" srcOrd="14" destOrd="0" presId="urn:microsoft.com/office/officeart/2005/8/layout/default"/>
    <dgm:cxn modelId="{FF440560-03C9-2545-BD5B-9E9D6C257DEC}" type="presParOf" srcId="{D480D265-8C90-5246-9889-23CE714C52FC}" destId="{6D0AA35E-F798-6647-A317-F941C405FAB0}" srcOrd="15" destOrd="0" presId="urn:microsoft.com/office/officeart/2005/8/layout/default"/>
    <dgm:cxn modelId="{60544930-6105-ED4A-B4BC-909C186DBD87}" type="presParOf" srcId="{D480D265-8C90-5246-9889-23CE714C52FC}" destId="{744B1C97-442D-764A-8F19-EDE8B6EC07C6}" srcOrd="16" destOrd="0" presId="urn:microsoft.com/office/officeart/2005/8/layout/default"/>
    <dgm:cxn modelId="{A986250C-BEAF-A341-8962-AA8CC695F53E}" type="presParOf" srcId="{D480D265-8C90-5246-9889-23CE714C52FC}" destId="{B0BE8168-B98F-5541-B23D-0EC241E70B7B}" srcOrd="17" destOrd="0" presId="urn:microsoft.com/office/officeart/2005/8/layout/default"/>
    <dgm:cxn modelId="{5B9F7B17-7883-4E4F-ABFD-801F51200529}" type="presParOf" srcId="{D480D265-8C90-5246-9889-23CE714C52FC}" destId="{7CB83DAE-E86F-AF42-9AF1-202B34D7554C}" srcOrd="18" destOrd="0" presId="urn:microsoft.com/office/officeart/2005/8/layout/default"/>
    <dgm:cxn modelId="{F4A32856-7C09-E94E-A4E9-DA07FF98CECE}" type="presParOf" srcId="{D480D265-8C90-5246-9889-23CE714C52FC}" destId="{F861B6F2-74EF-FF43-B2AE-BC1DC0970501}" srcOrd="19" destOrd="0" presId="urn:microsoft.com/office/officeart/2005/8/layout/default"/>
    <dgm:cxn modelId="{E4B0D3F6-36F9-3C49-9453-C003814A1FE4}" type="presParOf" srcId="{D480D265-8C90-5246-9889-23CE714C52FC}" destId="{81621E44-169E-CA45-BD0A-3A312C2BE236}" srcOrd="20" destOrd="0" presId="urn:microsoft.com/office/officeart/2005/8/layout/default"/>
    <dgm:cxn modelId="{5A844137-AAFF-5D48-BD05-1D17B4CB2663}" type="presParOf" srcId="{D480D265-8C90-5246-9889-23CE714C52FC}" destId="{0483C5F2-2C1E-C744-B4EB-B8BFE35392B8}" srcOrd="21" destOrd="0" presId="urn:microsoft.com/office/officeart/2005/8/layout/default"/>
    <dgm:cxn modelId="{3DDF0E23-0000-994B-A0F3-47A367504CAE}" type="presParOf" srcId="{D480D265-8C90-5246-9889-23CE714C52FC}" destId="{3664B510-ED10-504E-B93F-63071722AFCC}" srcOrd="22" destOrd="0" presId="urn:microsoft.com/office/officeart/2005/8/layout/default"/>
    <dgm:cxn modelId="{A1945AED-BA0D-0D4D-A120-94AAD08A9B69}" type="presParOf" srcId="{D480D265-8C90-5246-9889-23CE714C52FC}" destId="{D34CAD7C-823B-FC40-B947-BEE934151B35}" srcOrd="23" destOrd="0" presId="urn:microsoft.com/office/officeart/2005/8/layout/default"/>
    <dgm:cxn modelId="{8155F61B-F576-AD41-A699-35F0D4B248EE}" type="presParOf" srcId="{D480D265-8C90-5246-9889-23CE714C52FC}" destId="{D25C2544-F843-524F-A58E-1DCF3E3B8E74}" srcOrd="24" destOrd="0" presId="urn:microsoft.com/office/officeart/2005/8/layout/default"/>
    <dgm:cxn modelId="{60861DC7-921E-8741-B91B-6C1F70FF801F}" type="presParOf" srcId="{D480D265-8C90-5246-9889-23CE714C52FC}" destId="{84CC4A42-2E2A-3748-90DA-6420D5347583}" srcOrd="25" destOrd="0" presId="urn:microsoft.com/office/officeart/2005/8/layout/default"/>
    <dgm:cxn modelId="{C65A214B-0491-D742-BD39-A10ACCA9F307}" type="presParOf" srcId="{D480D265-8C90-5246-9889-23CE714C52FC}" destId="{2F5C736B-5EC9-8545-BC0E-7C55A1583734}" srcOrd="26" destOrd="0" presId="urn:microsoft.com/office/officeart/2005/8/layout/default"/>
    <dgm:cxn modelId="{22CD4719-EF2E-6443-A843-374A726F1F4F}" type="presParOf" srcId="{D480D265-8C90-5246-9889-23CE714C52FC}" destId="{7A9FCCE3-9983-E24A-B47A-08D3878A20FA}" srcOrd="27" destOrd="0" presId="urn:microsoft.com/office/officeart/2005/8/layout/default"/>
    <dgm:cxn modelId="{E2D858AF-4750-AF47-8544-5B20E0EBC1CC}" type="presParOf" srcId="{D480D265-8C90-5246-9889-23CE714C52FC}" destId="{A8C372EC-C935-2447-9F14-49F6F6811E95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D21EF-85BA-E440-A8D9-64345A1B2B3D}">
      <dsp:nvSpPr>
        <dsp:cNvPr id="0" name=""/>
        <dsp:cNvSpPr/>
      </dsp:nvSpPr>
      <dsp:spPr>
        <a:xfrm>
          <a:off x="784271" y="0"/>
          <a:ext cx="1867271" cy="1120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i="0" kern="1200">
              <a:solidFill>
                <a:schemeClr val="bg1"/>
              </a:solidFill>
            </a:rPr>
            <a:t>1. Volný čas a sport (Cílená infrastruktura)</a:t>
          </a:r>
          <a:endParaRPr lang="en-US" sz="1100" kern="1200">
            <a:solidFill>
              <a:schemeClr val="bg1"/>
            </a:solidFill>
          </a:endParaRPr>
        </a:p>
      </dsp:txBody>
      <dsp:txXfrm>
        <a:off x="784271" y="0"/>
        <a:ext cx="1867271" cy="1120363"/>
      </dsp:txXfrm>
    </dsp:sp>
    <dsp:sp modelId="{1722E3C2-92A9-9B4C-8174-A881D2EFABC7}">
      <dsp:nvSpPr>
        <dsp:cNvPr id="0" name=""/>
        <dsp:cNvSpPr/>
      </dsp:nvSpPr>
      <dsp:spPr>
        <a:xfrm>
          <a:off x="0" y="1284507"/>
          <a:ext cx="1867271" cy="1120363"/>
        </a:xfrm>
        <a:prstGeom prst="rect">
          <a:avLst/>
        </a:prstGeom>
        <a:solidFill>
          <a:schemeClr val="accent5">
            <a:hueOff val="1485442"/>
            <a:satOff val="-41"/>
            <a:lumOff val="-22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>
              <a:solidFill>
                <a:schemeClr val="bg1"/>
              </a:solidFill>
            </a:rPr>
            <a:t>Mladí postrádají místa pro aktivní vyžití, která by fungovala celoročně a pro všechny věkové kategorie.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0" y="1284507"/>
        <a:ext cx="1867271" cy="1120363"/>
      </dsp:txXfrm>
    </dsp:sp>
    <dsp:sp modelId="{DD56A69F-5507-284E-89F0-EC979C0783D0}">
      <dsp:nvSpPr>
        <dsp:cNvPr id="0" name=""/>
        <dsp:cNvSpPr/>
      </dsp:nvSpPr>
      <dsp:spPr>
        <a:xfrm>
          <a:off x="2066340" y="1284507"/>
          <a:ext cx="1867271" cy="112036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i="0" kern="1200" dirty="0">
              <a:solidFill>
                <a:schemeClr val="bg1"/>
              </a:solidFill>
            </a:rPr>
            <a:t>Venkovní vyžití:</a:t>
          </a:r>
          <a:r>
            <a:rPr lang="cs-CZ" sz="1100" b="0" i="0" kern="1200" dirty="0">
              <a:solidFill>
                <a:schemeClr val="bg1"/>
              </a:solidFill>
            </a:rPr>
            <a:t> Silná poptávka po </a:t>
          </a:r>
          <a:r>
            <a:rPr lang="cs-CZ" sz="1100" b="1" i="0" kern="1200" dirty="0" err="1">
              <a:solidFill>
                <a:schemeClr val="bg1"/>
              </a:solidFill>
            </a:rPr>
            <a:t>workoutovém</a:t>
          </a:r>
          <a:r>
            <a:rPr lang="cs-CZ" sz="1100" b="1" i="0" kern="1200" dirty="0">
              <a:solidFill>
                <a:schemeClr val="bg1"/>
              </a:solidFill>
            </a:rPr>
            <a:t> hřišti</a:t>
          </a:r>
          <a:r>
            <a:rPr lang="cs-CZ" sz="1100" b="0" i="0" kern="1200" dirty="0">
              <a:solidFill>
                <a:schemeClr val="bg1"/>
              </a:solidFill>
            </a:rPr>
            <a:t>, novém veřejném hřišti a bezpečné </a:t>
          </a:r>
          <a:r>
            <a:rPr lang="cs-CZ" sz="1100" b="1" i="0" kern="1200" dirty="0">
              <a:solidFill>
                <a:schemeClr val="bg1"/>
              </a:solidFill>
            </a:rPr>
            <a:t>cyklostezce</a:t>
          </a:r>
          <a:r>
            <a:rPr lang="cs-CZ" sz="1100" b="0" i="0" kern="1200" dirty="0">
              <a:solidFill>
                <a:schemeClr val="bg1"/>
              </a:solidFill>
            </a:rPr>
            <a:t>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66340" y="1284507"/>
        <a:ext cx="1867271" cy="1120363"/>
      </dsp:txXfrm>
    </dsp:sp>
    <dsp:sp modelId="{D3F18AF2-E880-2E4C-B79F-8A9CDE12C4D8}">
      <dsp:nvSpPr>
        <dsp:cNvPr id="0" name=""/>
        <dsp:cNvSpPr/>
      </dsp:nvSpPr>
      <dsp:spPr>
        <a:xfrm>
          <a:off x="97974" y="2754093"/>
          <a:ext cx="1699086" cy="17398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i="0" kern="1200" dirty="0">
              <a:solidFill>
                <a:schemeClr val="bg1"/>
              </a:solidFill>
            </a:rPr>
            <a:t>Vnitřní aktivity:</a:t>
          </a:r>
          <a:r>
            <a:rPr lang="cs-CZ" sz="1050" b="0" i="0" kern="1200" dirty="0">
              <a:solidFill>
                <a:schemeClr val="bg1"/>
              </a:solidFill>
            </a:rPr>
            <a:t> Chybí prostor pro </a:t>
          </a:r>
          <a:r>
            <a:rPr lang="cs-CZ" sz="1050" b="1" i="0" kern="1200" dirty="0">
              <a:solidFill>
                <a:schemeClr val="bg1"/>
              </a:solidFill>
            </a:rPr>
            <a:t>vnitřní sportovní aktivity.</a:t>
          </a:r>
          <a:endParaRPr lang="cs-CZ" sz="1050" b="0" i="0" kern="1200" dirty="0">
            <a:solidFill>
              <a:schemeClr val="bg1"/>
            </a:solidFill>
          </a:endParaRPr>
        </a:p>
      </dsp:txBody>
      <dsp:txXfrm>
        <a:off x="97974" y="2754093"/>
        <a:ext cx="1699086" cy="1739800"/>
      </dsp:txXfrm>
    </dsp:sp>
    <dsp:sp modelId="{4B29976F-DAF8-2547-BDA1-76097BC8874E}">
      <dsp:nvSpPr>
        <dsp:cNvPr id="0" name=""/>
        <dsp:cNvSpPr/>
      </dsp:nvSpPr>
      <dsp:spPr>
        <a:xfrm>
          <a:off x="1964555" y="2775850"/>
          <a:ext cx="1817826" cy="161994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i="0" kern="1200" dirty="0">
              <a:solidFill>
                <a:schemeClr val="bg1"/>
              </a:solidFill>
            </a:rPr>
            <a:t>Mládež 10+:</a:t>
          </a:r>
          <a:r>
            <a:rPr lang="cs-CZ" sz="1050" b="0" i="0" kern="1200" dirty="0">
              <a:solidFill>
                <a:schemeClr val="bg1"/>
              </a:solidFill>
            </a:rPr>
            <a:t> Respondenti upozorňují na „mezeru“ v aktivitách – zatímco pro nejmenší (0–9 let) je program dostatečný, dospívající se v obci cítí opomíjeni.</a:t>
          </a:r>
          <a:endParaRPr lang="en-US" sz="1050" kern="1200" dirty="0">
            <a:solidFill>
              <a:schemeClr val="bg1"/>
            </a:solidFill>
          </a:endParaRPr>
        </a:p>
      </dsp:txBody>
      <dsp:txXfrm>
        <a:off x="1964555" y="2775850"/>
        <a:ext cx="1817826" cy="1619944"/>
      </dsp:txXfrm>
    </dsp:sp>
    <dsp:sp modelId="{0F3CA3CB-E2CD-A24A-82EB-6BC8BBF48559}">
      <dsp:nvSpPr>
        <dsp:cNvPr id="0" name=""/>
        <dsp:cNvSpPr/>
      </dsp:nvSpPr>
      <dsp:spPr>
        <a:xfrm>
          <a:off x="4659093" y="32648"/>
          <a:ext cx="1867271" cy="1120363"/>
        </a:xfrm>
        <a:prstGeom prst="rect">
          <a:avLst/>
        </a:prstGeom>
        <a:solidFill>
          <a:schemeClr val="accent5">
            <a:hueOff val="7427209"/>
            <a:satOff val="-203"/>
            <a:lumOff val="-112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i="0" kern="1200">
              <a:solidFill>
                <a:schemeClr val="bg1"/>
              </a:solidFill>
            </a:rPr>
            <a:t>2. Služby a „Smart Village“ (Modernizace)</a:t>
          </a:r>
          <a:endParaRPr lang="en-US" sz="1100" kern="1200">
            <a:solidFill>
              <a:schemeClr val="bg1"/>
            </a:solidFill>
          </a:endParaRPr>
        </a:p>
      </dsp:txBody>
      <dsp:txXfrm>
        <a:off x="4659093" y="32648"/>
        <a:ext cx="1867271" cy="1120363"/>
      </dsp:txXfrm>
    </dsp:sp>
    <dsp:sp modelId="{E7C97094-16C7-A54E-A0EA-C310E6B43DEC}">
      <dsp:nvSpPr>
        <dsp:cNvPr id="0" name=""/>
        <dsp:cNvSpPr/>
      </dsp:nvSpPr>
      <dsp:spPr>
        <a:xfrm>
          <a:off x="4141467" y="1284576"/>
          <a:ext cx="2289051" cy="1882299"/>
        </a:xfrm>
        <a:prstGeom prst="rect">
          <a:avLst/>
        </a:prstGeom>
        <a:solidFill>
          <a:schemeClr val="accent5">
            <a:hueOff val="8912650"/>
            <a:satOff val="-243"/>
            <a:lumOff val="-134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>
              <a:solidFill>
                <a:schemeClr val="bg1"/>
              </a:solidFill>
            </a:rPr>
            <a:t>Výdejní boxy:</a:t>
          </a:r>
          <a:r>
            <a:rPr lang="cs-CZ" sz="1200" b="0" i="0" kern="1200" dirty="0">
              <a:solidFill>
                <a:schemeClr val="bg1"/>
              </a:solidFill>
            </a:rPr>
            <a:t> Stávající kapacity (Zásilkovna) jsou hodnoceny jako </a:t>
          </a:r>
          <a:r>
            <a:rPr lang="cs-CZ" sz="1200" b="1" i="0" kern="1200" dirty="0">
              <a:solidFill>
                <a:schemeClr val="bg1"/>
              </a:solidFill>
            </a:rPr>
            <a:t>zcela nedostačující</a:t>
          </a:r>
          <a:r>
            <a:rPr lang="cs-CZ" sz="1200" b="0" i="0" kern="1200" dirty="0">
              <a:solidFill>
                <a:schemeClr val="bg1"/>
              </a:solidFill>
            </a:rPr>
            <a:t>. Je zde silný požadavek na rozšíření o boxy dalších společností (Alza, PPL apod.).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141467" y="1284576"/>
        <a:ext cx="2289051" cy="1882299"/>
      </dsp:txXfrm>
    </dsp:sp>
    <dsp:sp modelId="{64C70245-CE05-5F44-B32E-936F7567F829}">
      <dsp:nvSpPr>
        <dsp:cNvPr id="0" name=""/>
        <dsp:cNvSpPr/>
      </dsp:nvSpPr>
      <dsp:spPr>
        <a:xfrm>
          <a:off x="5285993" y="4267195"/>
          <a:ext cx="1867271" cy="1120363"/>
        </a:xfrm>
        <a:prstGeom prst="rect">
          <a:avLst/>
        </a:prstGeom>
        <a:solidFill>
          <a:schemeClr val="accent3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i="0" kern="1200" dirty="0">
              <a:solidFill>
                <a:schemeClr val="bg1"/>
              </a:solidFill>
            </a:rPr>
            <a:t>Maloobchod:</a:t>
          </a:r>
          <a:r>
            <a:rPr lang="cs-CZ" sz="1100" b="0" i="0" kern="1200" dirty="0">
              <a:solidFill>
                <a:schemeClr val="bg1"/>
              </a:solidFill>
            </a:rPr>
            <a:t> Poptávka po větší konkurenci v prodeji potravin (levnější alternativy, případně rozšíření sortimentu o asijské prodejny).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285993" y="4267195"/>
        <a:ext cx="1867271" cy="1120363"/>
      </dsp:txXfrm>
    </dsp:sp>
    <dsp:sp modelId="{744B1C97-442D-764A-8F19-EDE8B6EC07C6}">
      <dsp:nvSpPr>
        <dsp:cNvPr id="0" name=""/>
        <dsp:cNvSpPr/>
      </dsp:nvSpPr>
      <dsp:spPr>
        <a:xfrm>
          <a:off x="4070884" y="3064239"/>
          <a:ext cx="1867271" cy="11203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i="0" kern="1200" dirty="0">
              <a:solidFill>
                <a:schemeClr val="bg1"/>
              </a:solidFill>
            </a:rPr>
            <a:t>Pracovní příležitosti:</a:t>
          </a:r>
          <a:r>
            <a:rPr lang="cs-CZ" sz="1100" b="0" i="0" kern="1200" dirty="0">
              <a:solidFill>
                <a:schemeClr val="bg1"/>
              </a:solidFill>
            </a:rPr>
            <a:t> Zájem o podporu vzniku nových pracovních míst přímo v obci.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070884" y="3064239"/>
        <a:ext cx="1867271" cy="1120363"/>
      </dsp:txXfrm>
    </dsp:sp>
    <dsp:sp modelId="{7CB83DAE-E86F-AF42-9AF1-202B34D7554C}">
      <dsp:nvSpPr>
        <dsp:cNvPr id="0" name=""/>
        <dsp:cNvSpPr/>
      </dsp:nvSpPr>
      <dsp:spPr>
        <a:xfrm>
          <a:off x="7587032" y="40200"/>
          <a:ext cx="1867271" cy="1120363"/>
        </a:xfrm>
        <a:prstGeom prst="rect">
          <a:avLst/>
        </a:prstGeom>
        <a:solidFill>
          <a:schemeClr val="accent5">
            <a:hueOff val="13368975"/>
            <a:satOff val="-365"/>
            <a:lumOff val="-201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i="0" kern="1200">
              <a:solidFill>
                <a:schemeClr val="bg1"/>
              </a:solidFill>
            </a:rPr>
            <a:t>3. Doprava a Mobilita (Konektivita)</a:t>
          </a:r>
          <a:endParaRPr lang="en-US" sz="1100" kern="1200">
            <a:solidFill>
              <a:schemeClr val="bg1"/>
            </a:solidFill>
          </a:endParaRPr>
        </a:p>
      </dsp:txBody>
      <dsp:txXfrm>
        <a:off x="7587032" y="40200"/>
        <a:ext cx="1867271" cy="1120363"/>
      </dsp:txXfrm>
    </dsp:sp>
    <dsp:sp modelId="{81621E44-169E-CA45-BD0A-3A312C2BE236}">
      <dsp:nvSpPr>
        <dsp:cNvPr id="0" name=""/>
        <dsp:cNvSpPr/>
      </dsp:nvSpPr>
      <dsp:spPr>
        <a:xfrm>
          <a:off x="7581897" y="1318048"/>
          <a:ext cx="1867271" cy="1120363"/>
        </a:xfrm>
        <a:prstGeom prst="rect">
          <a:avLst/>
        </a:prstGeom>
        <a:solidFill>
          <a:srgbClr val="00B0F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>
              <a:solidFill>
                <a:schemeClr val="bg1"/>
              </a:solidFill>
            </a:rPr>
            <a:t>Doprava je vnímána jako funkční, ale s kritickými nedostatky v časech: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7581897" y="1318048"/>
        <a:ext cx="1867271" cy="1120363"/>
      </dsp:txXfrm>
    </dsp:sp>
    <dsp:sp modelId="{3664B510-ED10-504E-B93F-63071722AFCC}">
      <dsp:nvSpPr>
        <dsp:cNvPr id="0" name=""/>
        <dsp:cNvSpPr/>
      </dsp:nvSpPr>
      <dsp:spPr>
        <a:xfrm>
          <a:off x="7576444" y="2548129"/>
          <a:ext cx="1867271" cy="11203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i="0" kern="1200" dirty="0">
              <a:solidFill>
                <a:schemeClr val="bg1"/>
              </a:solidFill>
            </a:rPr>
            <a:t>Víkendové spoje:</a:t>
          </a:r>
          <a:r>
            <a:rPr lang="cs-CZ" sz="1100" b="0" i="0" kern="1200" dirty="0">
              <a:solidFill>
                <a:schemeClr val="bg1"/>
              </a:solidFill>
            </a:rPr>
            <a:t> Absence autobusů o víkendech je vnímána jako velká bariéra (požadavek alespoň na jeden směr).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7576444" y="2548129"/>
        <a:ext cx="1867271" cy="1120363"/>
      </dsp:txXfrm>
    </dsp:sp>
    <dsp:sp modelId="{D25C2544-F843-524F-A58E-1DCF3E3B8E74}">
      <dsp:nvSpPr>
        <dsp:cNvPr id="0" name=""/>
        <dsp:cNvSpPr/>
      </dsp:nvSpPr>
      <dsp:spPr>
        <a:xfrm>
          <a:off x="7569909" y="3850215"/>
          <a:ext cx="1867271" cy="11203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>
              <a:solidFill>
                <a:schemeClr val="bg1"/>
              </a:solidFill>
            </a:rPr>
            <a:t>Frekvence:</a:t>
          </a:r>
          <a:r>
            <a:rPr lang="cs-CZ" sz="1000" b="0" i="0" kern="1200" dirty="0">
              <a:solidFill>
                <a:schemeClr val="bg1"/>
              </a:solidFill>
            </a:rPr>
            <a:t> I přes existující spoje je jich v kritických časech málo pro pohodlné dojíždění.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7569909" y="3850215"/>
        <a:ext cx="1867271" cy="1120363"/>
      </dsp:txXfrm>
    </dsp:sp>
    <dsp:sp modelId="{2F5C736B-5EC9-8545-BC0E-7C55A1583734}">
      <dsp:nvSpPr>
        <dsp:cNvPr id="0" name=""/>
        <dsp:cNvSpPr/>
      </dsp:nvSpPr>
      <dsp:spPr>
        <a:xfrm>
          <a:off x="10009041" y="20567"/>
          <a:ext cx="1867271" cy="1120363"/>
        </a:xfrm>
        <a:prstGeom prst="rect">
          <a:avLst/>
        </a:prstGeom>
        <a:solidFill>
          <a:srgbClr val="F949FF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i="0" kern="1200">
              <a:solidFill>
                <a:schemeClr val="bg1"/>
              </a:solidFill>
            </a:rPr>
            <a:t>4. Komunitní život (Sociální vazby)</a:t>
          </a:r>
          <a:endParaRPr lang="en-US" sz="1100" kern="1200">
            <a:solidFill>
              <a:schemeClr val="bg1"/>
            </a:solidFill>
          </a:endParaRPr>
        </a:p>
      </dsp:txBody>
      <dsp:txXfrm>
        <a:off x="10009041" y="20567"/>
        <a:ext cx="1867271" cy="1120363"/>
      </dsp:txXfrm>
    </dsp:sp>
    <dsp:sp modelId="{A8C372EC-C935-2447-9F14-49F6F6811E95}">
      <dsp:nvSpPr>
        <dsp:cNvPr id="0" name=""/>
        <dsp:cNvSpPr/>
      </dsp:nvSpPr>
      <dsp:spPr>
        <a:xfrm>
          <a:off x="9795342" y="1347346"/>
          <a:ext cx="2048322" cy="1694078"/>
        </a:xfrm>
        <a:prstGeom prst="rect">
          <a:avLst/>
        </a:prstGeom>
        <a:solidFill>
          <a:srgbClr val="ED90EB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i="0" kern="1200" dirty="0">
              <a:solidFill>
                <a:schemeClr val="bg1"/>
              </a:solidFill>
            </a:rPr>
            <a:t>Zimní setkávání:</a:t>
          </a:r>
          <a:r>
            <a:rPr lang="cs-CZ" sz="1050" b="0" i="0" kern="1200" dirty="0">
              <a:solidFill>
                <a:schemeClr val="bg1"/>
              </a:solidFill>
            </a:rPr>
            <a:t> Respondenti volají po neformálním místě pro budování sousedských vztahů v zimním období.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i="0" kern="1200" dirty="0">
              <a:solidFill>
                <a:schemeClr val="bg1"/>
              </a:solidFill>
            </a:rPr>
            <a:t>Letní setkávání: </a:t>
          </a:r>
          <a:r>
            <a:rPr lang="cs-CZ" sz="1050" b="0" i="0" kern="1200" dirty="0">
              <a:solidFill>
                <a:schemeClr val="bg1"/>
              </a:solidFill>
            </a:rPr>
            <a:t>V obci chybí lavičky. Místa, kde by se mohli mladí potkávat.  </a:t>
          </a:r>
          <a:endParaRPr lang="en-US" sz="1050" kern="1200" dirty="0">
            <a:solidFill>
              <a:schemeClr val="bg1"/>
            </a:solidFill>
          </a:endParaRPr>
        </a:p>
      </dsp:txBody>
      <dsp:txXfrm>
        <a:off x="9795342" y="1347346"/>
        <a:ext cx="2048322" cy="169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94381-62C3-D043-930F-6453F10D8AAF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DBD6C-24E6-BE44-B43E-67F4EEA0DB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78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DBD6C-24E6-BE44-B43E-67F4EEA0DB8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2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DBD6C-24E6-BE44-B43E-67F4EEA0DB8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81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1584B-0AF0-E6D3-34F6-578E4A623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05E0A7-4331-15B8-76C4-E62B4859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EBB3D2F-03B2-A920-FFB0-B3565EE60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39D3EF-D6C3-75F6-8392-6B81EBC31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DBD6C-24E6-BE44-B43E-67F4EEA0DB8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75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1F1A-3796-CC8A-ACA2-B05E2A905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185236B-3DFF-8217-26AF-1C05B3415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71FB6E-8011-E1AC-4AD7-082FA527D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A0B292-E6BC-8745-1BE2-DB41CFACD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DBD6C-24E6-BE44-B43E-67F4EEA0DB8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8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DBD6C-24E6-BE44-B43E-67F4EEA0DB8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91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DBD6C-24E6-BE44-B43E-67F4EEA0DB8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10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37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57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86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71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88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67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84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98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41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2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60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7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F932C4D-76D1-244C-8883-B0451B54F163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C8CD849-4062-A34C-AFA0-5B334252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403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92BBF-AF44-6A4E-D259-F6165D5F4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9564085" cy="2971051"/>
          </a:xfrm>
        </p:spPr>
        <p:txBody>
          <a:bodyPr/>
          <a:lstStyle/>
          <a:p>
            <a:r>
              <a:rPr lang="cs-CZ" dirty="0"/>
              <a:t>Jak se mladým žije u nás, ve Všeradicích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F2F64E-AEBC-738E-A6DF-46C442770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738953"/>
          </a:xfrm>
        </p:spPr>
        <p:txBody>
          <a:bodyPr>
            <a:normAutofit/>
          </a:bodyPr>
          <a:lstStyle/>
          <a:p>
            <a:r>
              <a:rPr lang="cs-CZ" sz="2800" dirty="0"/>
              <a:t>Dotazníkové šetření</a:t>
            </a:r>
          </a:p>
        </p:txBody>
      </p:sp>
    </p:spTree>
    <p:extLst>
      <p:ext uri="{BB962C8B-B14F-4D97-AF65-F5344CB8AC3E}">
        <p14:creationId xmlns:p14="http://schemas.microsoft.com/office/powerpoint/2010/main" val="179090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6838AC06-462E-4915-8AF6-1F8C86C43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76">
            <a:extLst>
              <a:ext uri="{FF2B5EF4-FFF2-40B4-BE49-F238E27FC236}">
                <a16:creationId xmlns:a16="http://schemas.microsoft.com/office/drawing/2014/main" id="{1F6D8385-73F4-46D6-B09F-826FB492A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7A4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raf odpovědí Formulářů. Název otázky: Jaké aktivity v obci se vám líbí? . Počet odpovědí: 27 odpovědí.">
            <a:extLst>
              <a:ext uri="{FF2B5EF4-FFF2-40B4-BE49-F238E27FC236}">
                <a16:creationId xmlns:a16="http://schemas.microsoft.com/office/drawing/2014/main" id="{0603D1D0-E740-72D3-B7D6-42E52086A8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r="1" b="12338"/>
          <a:stretch>
            <a:fillRect/>
          </a:stretch>
        </p:blipFill>
        <p:spPr bwMode="auto">
          <a:xfrm>
            <a:off x="643467" y="643467"/>
            <a:ext cx="10884752" cy="55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3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Graf odpovědí Formulářů. Název otázky: Co by vás nejvíce zajímalo? Co bych si přál/a?. Počet odpovědí: 24 odpovědí.">
            <a:extLst>
              <a:ext uri="{FF2B5EF4-FFF2-40B4-BE49-F238E27FC236}">
                <a16:creationId xmlns:a16="http://schemas.microsoft.com/office/drawing/2014/main" id="{B8C880DD-38E9-D84B-4FF5-ECCFC8E6AC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89102"/>
            <a:ext cx="10905066" cy="54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7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-9331" y="4525094"/>
            <a:ext cx="12203151" cy="2344057"/>
            <a:chOff x="0" y="4525094"/>
            <a:chExt cx="12203151" cy="2344057"/>
          </a:xfrm>
        </p:grpSpPr>
        <p:sp>
          <p:nvSpPr>
            <p:cNvPr id="9230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" name="Isosceles Triangle 9230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" name="Isosceles Triangle 9231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9D53C6A-91BE-7B31-AA60-EBBFA9A0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err="1">
                <a:solidFill>
                  <a:schemeClr val="tx1"/>
                </a:solidFill>
              </a:rPr>
              <a:t>Informace</a:t>
            </a:r>
            <a:r>
              <a:rPr lang="en-US" sz="3100" dirty="0">
                <a:solidFill>
                  <a:schemeClr val="tx1"/>
                </a:solidFill>
              </a:rPr>
              <a:t> o </a:t>
            </a:r>
            <a:r>
              <a:rPr lang="en-US" sz="3100" dirty="0" err="1">
                <a:solidFill>
                  <a:schemeClr val="tx1"/>
                </a:solidFill>
              </a:rPr>
              <a:t>respodentech</a:t>
            </a:r>
            <a:r>
              <a:rPr lang="en-US" sz="3100" dirty="0">
                <a:solidFill>
                  <a:schemeClr val="tx1"/>
                </a:solidFill>
              </a:rPr>
              <a:t> a </a:t>
            </a:r>
            <a:r>
              <a:rPr lang="en-US" sz="3100" dirty="0" err="1">
                <a:solidFill>
                  <a:schemeClr val="tx1"/>
                </a:solidFill>
              </a:rPr>
              <a:t>jejich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ochota</a:t>
            </a:r>
            <a:r>
              <a:rPr lang="en-US" sz="3100" dirty="0">
                <a:solidFill>
                  <a:schemeClr val="tx1"/>
                </a:solidFill>
              </a:rPr>
              <a:t> k </a:t>
            </a:r>
            <a:r>
              <a:rPr lang="en-US" sz="3100" dirty="0" err="1">
                <a:solidFill>
                  <a:schemeClr val="tx1"/>
                </a:solidFill>
              </a:rPr>
              <a:t>zapojení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222" name="Picture 6" descr="Graf odpovědí Formulářů. Název otázky: Jak jezdíte do školy, práce (mimo obec)?. Počet odpovědí: 27 odpovědí.">
            <a:extLst>
              <a:ext uri="{FF2B5EF4-FFF2-40B4-BE49-F238E27FC236}">
                <a16:creationId xmlns:a16="http://schemas.microsoft.com/office/drawing/2014/main" id="{AED38105-7E8B-2CF5-49E2-32D14769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1" b="-1"/>
          <a:stretch>
            <a:fillRect/>
          </a:stretch>
        </p:blipFill>
        <p:spPr bwMode="auto">
          <a:xfrm>
            <a:off x="6455747" y="50551"/>
            <a:ext cx="4325667" cy="2123195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raf odpovědí Formulářů. Název otázky: Váš věk?. Počet odpovědí: 26 odpovědí.">
            <a:extLst>
              <a:ext uri="{FF2B5EF4-FFF2-40B4-BE49-F238E27FC236}">
                <a16:creationId xmlns:a16="http://schemas.microsoft.com/office/drawing/2014/main" id="{F5B42994-602C-9E82-7A72-F56FB9C4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1" b="-1"/>
          <a:stretch>
            <a:fillRect/>
          </a:stretch>
        </p:blipFill>
        <p:spPr bwMode="auto">
          <a:xfrm>
            <a:off x="1521927" y="2228047"/>
            <a:ext cx="4474946" cy="219646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Graf odpovědí Formulářů. Název otázky: Chtěl/a by jste se zapojit do dění v obci / stát dobrovolníkem? . Počet odpovědí: 20 odpovědí.">
            <a:extLst>
              <a:ext uri="{FF2B5EF4-FFF2-40B4-BE49-F238E27FC236}">
                <a16:creationId xmlns:a16="http://schemas.microsoft.com/office/drawing/2014/main" id="{344E37BF-92A2-A75C-788C-4D495502F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6043" y="2227472"/>
            <a:ext cx="5233565" cy="2198096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raf odpovědí Formulářů. Název otázky: Jste?. Počet odpovědí: 26 odpovědí.">
            <a:extLst>
              <a:ext uri="{FF2B5EF4-FFF2-40B4-BE49-F238E27FC236}">
                <a16:creationId xmlns:a16="http://schemas.microsoft.com/office/drawing/2014/main" id="{32501A38-8F65-8915-E36F-B9CA9854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1" b="-1"/>
          <a:stretch>
            <a:fillRect/>
          </a:stretch>
        </p:blipFill>
        <p:spPr bwMode="auto">
          <a:xfrm>
            <a:off x="107687" y="77766"/>
            <a:ext cx="4235276" cy="2078829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7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3253-4790-DB6C-3A73-A1E4FC497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FEF44-5C33-A7CB-8269-E5FB5E06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36438"/>
            <a:ext cx="10571998" cy="970450"/>
          </a:xfrm>
        </p:spPr>
        <p:txBody>
          <a:bodyPr/>
          <a:lstStyle/>
          <a:p>
            <a:r>
              <a:rPr lang="cs-CZ" sz="3200" dirty="0"/>
              <a:t>100% mladých hodnotí kladně život ve Všeradicích</a:t>
            </a:r>
            <a:r>
              <a:rPr lang="cs-CZ" dirty="0"/>
              <a:t> </a:t>
            </a:r>
          </a:p>
        </p:txBody>
      </p:sp>
      <p:pic>
        <p:nvPicPr>
          <p:cNvPr id="1026" name="Picture 2" descr="Graf odpovědí Formulářů. Název otázky: Jak se Vám v obci žije?. Počet odpovědí: 27 odpovědí.">
            <a:extLst>
              <a:ext uri="{FF2B5EF4-FFF2-40B4-BE49-F238E27FC236}">
                <a16:creationId xmlns:a16="http://schemas.microsoft.com/office/drawing/2014/main" id="{372F36B4-31A2-18D4-4864-5CEE17AA6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7" y="2947737"/>
            <a:ext cx="6416952" cy="27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E8375B-B6C9-11DC-BB2D-0DD07D2AE802}"/>
              </a:ext>
            </a:extLst>
          </p:cNvPr>
          <p:cNvSpPr txBox="1"/>
          <p:nvPr/>
        </p:nvSpPr>
        <p:spPr>
          <a:xfrm>
            <a:off x="6705600" y="2540116"/>
            <a:ext cx="5747657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b="1" dirty="0"/>
              <a:t>Celková spokojenost: 100 % respondentů hodnotí život v obci kladně.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cs-CZ" b="1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b="1" dirty="0"/>
              <a:t>Kvalita života: Téměř polovina (48,1 %) mladých občanů je „velmi spokojena“.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cs-CZ" b="1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b="1" dirty="0"/>
              <a:t>Stabilita: Většina (51,9 %) vnímá život v obci jako „spíše dobrý“.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cs-CZ" b="1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b="1" dirty="0"/>
              <a:t>Nulová negativita: Žádný z dotázaných nevyjádřil </a:t>
            </a:r>
            <a:r>
              <a:rPr lang="cs-CZ" dirty="0"/>
              <a:t>nespokojenost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F779E1-34A2-9485-4A3D-000E31C1A7D6}"/>
              </a:ext>
            </a:extLst>
          </p:cNvPr>
          <p:cNvSpPr txBox="1"/>
          <p:nvPr/>
        </p:nvSpPr>
        <p:spPr>
          <a:xfrm>
            <a:off x="136987" y="2140006"/>
            <a:ext cx="116413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cs-CZ" sz="2000" b="1" dirty="0"/>
              <a:t>Jak se vám žije ve Všeradicích?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8222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8787E-F9F3-49B1-49EA-DE1C222CC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85218-8AB5-E6E8-E0BD-A6B384E9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58307"/>
            <a:ext cx="10571998" cy="970450"/>
          </a:xfrm>
        </p:spPr>
        <p:txBody>
          <a:bodyPr anchor="ctr"/>
          <a:lstStyle/>
          <a:p>
            <a:r>
              <a:rPr lang="cs-CZ" sz="3200" dirty="0"/>
              <a:t>51,9% mladých je rozhodnuto v obci zůstat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F5317-B68E-C082-42EB-7902E74C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024" y="2535800"/>
            <a:ext cx="5405976" cy="4104921"/>
          </a:xfrm>
        </p:spPr>
        <p:txBody>
          <a:bodyPr/>
          <a:lstStyle/>
          <a:p>
            <a:r>
              <a:rPr lang="cs-CZ" b="1" dirty="0"/>
              <a:t>Pevné jádro:</a:t>
            </a:r>
            <a:r>
              <a:rPr lang="cs-CZ" dirty="0"/>
              <a:t> Nadpoloviční většina (</a:t>
            </a:r>
            <a:r>
              <a:rPr lang="cs-CZ" b="1" dirty="0"/>
              <a:t>51,9 %</a:t>
            </a:r>
            <a:r>
              <a:rPr lang="cs-CZ" dirty="0"/>
              <a:t>) je pevně rozhodnuta v obci zůstat natrvalo.</a:t>
            </a:r>
          </a:p>
          <a:p>
            <a:r>
              <a:rPr lang="cs-CZ" b="1" dirty="0"/>
              <a:t>Potenciální riziko/nejistota:</a:t>
            </a:r>
            <a:r>
              <a:rPr lang="cs-CZ" dirty="0"/>
              <a:t> Třetina obyvatel (</a:t>
            </a:r>
            <a:r>
              <a:rPr lang="cs-CZ" b="1" dirty="0"/>
              <a:t>33,3 %</a:t>
            </a:r>
            <a:r>
              <a:rPr lang="cs-CZ" dirty="0"/>
              <a:t>) odpověděla „Nevím“ a necelých </a:t>
            </a:r>
            <a:r>
              <a:rPr lang="cs-CZ" b="1" dirty="0"/>
              <a:t>15 %</a:t>
            </a:r>
            <a:r>
              <a:rPr lang="cs-CZ" dirty="0"/>
              <a:t> plánuje obec opustit.</a:t>
            </a:r>
          </a:p>
          <a:p>
            <a:r>
              <a:rPr lang="cs-CZ" b="1" dirty="0"/>
              <a:t>Interpretace:</a:t>
            </a:r>
            <a:r>
              <a:rPr lang="cs-CZ" dirty="0"/>
              <a:t> I když jsou lidé nyní spokojení (viz Graf 1), pro dlouhodobé setrvání v obci jim může chybět určitá perspektiva – například dostupnost bydlení pro mladé, pracovní příležitosti nebo služby..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Graf odpovědí Formulářů. Název otázky: Chtěl(a) byste, pokud nenastane nějaká nepředvídatelná situace, zůstat v naší obci natrvalo?  . Počet odpovědí: 27 odpovědí.">
            <a:extLst>
              <a:ext uri="{FF2B5EF4-FFF2-40B4-BE49-F238E27FC236}">
                <a16:creationId xmlns:a16="http://schemas.microsoft.com/office/drawing/2014/main" id="{835EC8CF-07FD-5A8F-22CF-C2CA3B3E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7" y="2983199"/>
            <a:ext cx="6467542" cy="27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D212BE0-1974-8184-CBE8-7E0F3CEB8572}"/>
              </a:ext>
            </a:extLst>
          </p:cNvPr>
          <p:cNvSpPr txBox="1"/>
          <p:nvPr/>
        </p:nvSpPr>
        <p:spPr>
          <a:xfrm>
            <a:off x="136987" y="2162258"/>
            <a:ext cx="117610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cs-CZ" dirty="0"/>
              <a:t>Chtěl(a) byste v obci zůstat natrvalo?</a:t>
            </a:r>
          </a:p>
        </p:txBody>
      </p:sp>
    </p:spTree>
    <p:extLst>
      <p:ext uri="{BB962C8B-B14F-4D97-AF65-F5344CB8AC3E}">
        <p14:creationId xmlns:p14="http://schemas.microsoft.com/office/powerpoint/2010/main" val="244476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40E05-AFF2-3A9B-FFD9-67A352459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7C0F8-C4A6-8EE1-564E-696D016E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1" y="175044"/>
            <a:ext cx="10859485" cy="1457812"/>
          </a:xfrm>
        </p:spPr>
        <p:txBody>
          <a:bodyPr anchor="ctr"/>
          <a:lstStyle/>
          <a:p>
            <a:r>
              <a:rPr lang="cs-CZ" sz="320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Největší předností mladí vnímají v kulturním, společenském životě a v komunitních vazbách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A0D19E-AEA0-8530-8450-332CA291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23" y="2784719"/>
            <a:ext cx="11090259" cy="402619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Kulturní a společenský život:</a:t>
            </a:r>
            <a:r>
              <a:rPr lang="cs-CZ" b="0" i="0" u="none" strike="noStrike" dirty="0">
                <a:effectLst/>
              </a:rPr>
              <a:t> Akce jsou nejčastěji zmiňovaným kladem (např. Všeradice léto, pouť, oslavy, události).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Občanská vybavenost a služby:</a:t>
            </a:r>
            <a:r>
              <a:rPr lang="cs-CZ" b="0" i="0" u="none" strike="noStrike" dirty="0">
                <a:effectLst/>
              </a:rPr>
              <a:t> Respondenti si vysoce cení Zámeckého dvora, kavárny, cukrárny, obchodu, školky a funkčního třídění odpadu.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Volný čas a sport:</a:t>
            </a:r>
            <a:r>
              <a:rPr lang="cs-CZ" b="0" i="0" u="none" strike="noStrike" dirty="0">
                <a:effectLst/>
              </a:rPr>
              <a:t> Mezi oblíbená místa patří koupaliště (hasičská nádrž), fotbalové hřiště a dětské kroužky.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Lokalita a doprava:</a:t>
            </a:r>
            <a:r>
              <a:rPr lang="cs-CZ" b="0" i="0" u="none" strike="noStrike" dirty="0">
                <a:effectLst/>
              </a:rPr>
              <a:t> Pozitivně je hodnocena dostupnost okolních měst (v určitých časech), vlakové spojení a kvalita MHD v porovnání s okolím.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Přírodní bohatství:</a:t>
            </a:r>
            <a:r>
              <a:rPr lang="cs-CZ" b="0" i="0" u="none" strike="noStrike" dirty="0">
                <a:effectLst/>
              </a:rPr>
              <a:t> Významným faktorem je klid, blízkost CHKO Český kras a celkově příjemné prostředí pro život.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Komunitní vazby:</a:t>
            </a:r>
            <a:r>
              <a:rPr lang="cs-CZ" b="0" i="0" u="none" strike="noStrike" dirty="0">
                <a:effectLst/>
              </a:rPr>
              <a:t> Mladí oceňují dobré sousedské vztahy, přátele a aktivní spolky.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93D40CF-F077-B020-D5EC-67C5F7658529}"/>
              </a:ext>
            </a:extLst>
          </p:cNvPr>
          <p:cNvSpPr txBox="1"/>
          <p:nvPr/>
        </p:nvSpPr>
        <p:spPr>
          <a:xfrm>
            <a:off x="217713" y="2110363"/>
            <a:ext cx="1172391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cs-CZ" dirty="0"/>
              <a:t>Co vnímáte jako největší přednost Vaší obce, čeho si na své obci nejvíce považujete, co se Vám na obci nejvíce líbí?</a:t>
            </a:r>
          </a:p>
        </p:txBody>
      </p:sp>
    </p:spTree>
    <p:extLst>
      <p:ext uri="{BB962C8B-B14F-4D97-AF65-F5344CB8AC3E}">
        <p14:creationId xmlns:p14="http://schemas.microsoft.com/office/powerpoint/2010/main" val="258032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1903D-71C2-A307-DF13-504D98CF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2A97A-8AF2-E610-FB9E-AB04F872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Nejvíce mladí kritizují </a:t>
            </a:r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nedostatek aktivit pro 15-25 let,</a:t>
            </a:r>
            <a:r>
              <a:rPr lang="cs-CZ" sz="3200" b="0" dirty="0">
                <a:solidFill>
                  <a:srgbClr val="1F1F1F"/>
                </a:solidFill>
                <a:latin typeface="Roboto" panose="02000000000000000000" pitchFamily="2" charset="0"/>
              </a:rPr>
              <a:t> </a:t>
            </a:r>
            <a:r>
              <a:rPr lang="cs-CZ" sz="320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dopravní obslužnost do Prahy a absenci večerky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C1923-6253-30F6-3DB7-83212B661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3199"/>
            <a:ext cx="6262577" cy="4114801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cs-CZ" sz="1600" b="1" i="0" u="none" strike="noStrike" dirty="0">
                <a:effectLst/>
              </a:rPr>
              <a:t>Hlavní oblasti ke zlepšení (Kritika a podněty)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Doprava a spoje:</a:t>
            </a:r>
            <a:r>
              <a:rPr lang="cs-CZ" sz="1600" b="0" i="0" u="none" strike="noStrike" dirty="0">
                <a:effectLst/>
              </a:rPr>
              <a:t> Opakovaně se objevuje požadavek na lepší spojení do Prahy, škol a posílení víkendových či večerních spojů.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Služby a obchod:</a:t>
            </a:r>
            <a:r>
              <a:rPr lang="cs-CZ" sz="1600" b="0" i="0" u="none" strike="noStrike" dirty="0">
                <a:effectLst/>
              </a:rPr>
              <a:t> Mladí postrádají delší otevírací dobu (večerku), lepší dostupnost pošty/prodejny Coop v poledne a chybějící výdejní boxy (např. Zásilkovna).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Mládež a vyžití:</a:t>
            </a:r>
            <a:r>
              <a:rPr lang="cs-CZ" sz="1600" b="0" i="0" u="none" strike="noStrike" dirty="0">
                <a:effectLst/>
              </a:rPr>
              <a:t> Kritika se soustředí na nedostatek aktivit pro věkovou skupinu </a:t>
            </a:r>
            <a:r>
              <a:rPr lang="cs-CZ" sz="1600" b="1" i="0" u="none" strike="noStrike" dirty="0">
                <a:effectLst/>
              </a:rPr>
              <a:t>15–25 let</a:t>
            </a:r>
            <a:r>
              <a:rPr lang="cs-CZ" sz="1600" b="0" i="0" u="none" strike="noStrike" dirty="0">
                <a:effectLst/>
              </a:rPr>
              <a:t> a fakt, že hřiště jsou vybavena pouze pro malé děti.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Veřejný prostor:</a:t>
            </a:r>
            <a:r>
              <a:rPr lang="cs-CZ" sz="1600" b="0" i="0" u="none" strike="noStrike" dirty="0">
                <a:effectLst/>
              </a:rPr>
              <a:t> Chybí osvětlení v dolní části obce, více laviček a lepší údržba cest v okolí obce (srovnání s obcí Podbrdy).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Mezilidské vztahy a klima:</a:t>
            </a:r>
            <a:r>
              <a:rPr lang="cs-CZ" sz="1600" b="0" i="0" u="none" strike="noStrike" dirty="0">
                <a:effectLst/>
              </a:rPr>
              <a:t> Jsou zmiňovány „války spolků“, tvrdohlavost některých obyvatel.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Infrastruktura:</a:t>
            </a:r>
            <a:r>
              <a:rPr lang="cs-CZ" sz="1600" b="0" i="0" u="none" strike="noStrike" dirty="0">
                <a:effectLst/>
              </a:rPr>
              <a:t> Padla zmínka o horší kvalitě vody v nádrži během sezóny.</a:t>
            </a:r>
          </a:p>
          <a:p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275439-1565-13AA-F4F8-0596B864E9AD}"/>
              </a:ext>
            </a:extLst>
          </p:cNvPr>
          <p:cNvSpPr txBox="1"/>
          <p:nvPr/>
        </p:nvSpPr>
        <p:spPr>
          <a:xfrm>
            <a:off x="6520543" y="2743199"/>
            <a:ext cx="53884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0" i="0" u="none" strike="noStrike" dirty="0">
                <a:effectLst/>
              </a:rPr>
              <a:t>„I když jsou lidé v obci spokojení, tato data nám jasně ukazují, kde je bota tlačí. Máme zde tři kritické okruhy:</a:t>
            </a:r>
          </a:p>
          <a:p>
            <a:pPr algn="l"/>
            <a:endParaRPr lang="cs-CZ" sz="1600" b="0" i="0" u="none" strike="noStrike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cs-CZ" sz="1600" b="1" i="0" u="none" strike="noStrike" dirty="0">
                <a:effectLst/>
              </a:rPr>
              <a:t>Mladí lidé (15–25 let):</a:t>
            </a:r>
            <a:r>
              <a:rPr lang="cs-CZ" sz="1600" b="0" i="0" u="none" strike="noStrike" dirty="0">
                <a:effectLst/>
              </a:rPr>
              <a:t> Právě tato skupina, u které jsme dříve identifikovali riziko odchodu, cítí nedostatek vyžití. Hřiště na návsi je nedostačující.</a:t>
            </a:r>
          </a:p>
          <a:p>
            <a:pPr algn="l">
              <a:buFont typeface="+mj-lt"/>
              <a:buAutoNum type="arabicPeriod"/>
            </a:pPr>
            <a:endParaRPr lang="cs-CZ" sz="1600" b="0" i="0" u="none" strike="noStrike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cs-CZ" sz="1600" b="1" i="0" u="none" strike="noStrike" dirty="0">
                <a:effectLst/>
              </a:rPr>
              <a:t>Dopravní obslužnost:</a:t>
            </a:r>
            <a:r>
              <a:rPr lang="cs-CZ" sz="1600" b="0" i="0" u="none" strike="noStrike" dirty="0">
                <a:effectLst/>
              </a:rPr>
              <a:t> I když bylo MHD v přednostech chváleno, část odpovídajících (zejména dojíždějící do škol a Prahy) pociťuje mezery v jízdních řádech.</a:t>
            </a:r>
          </a:p>
          <a:p>
            <a:pPr algn="l">
              <a:buFont typeface="+mj-lt"/>
              <a:buAutoNum type="arabicPeriod"/>
            </a:pPr>
            <a:endParaRPr lang="cs-CZ" sz="1600" b="0" i="0" u="none" strike="noStrike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cs-CZ" sz="1600" b="1" i="0" u="none" strike="noStrike" dirty="0">
                <a:effectLst/>
              </a:rPr>
              <a:t>Drobné služby:</a:t>
            </a:r>
            <a:r>
              <a:rPr lang="cs-CZ" sz="1600" b="0" i="0" u="none" strike="noStrike" dirty="0">
                <a:effectLst/>
              </a:rPr>
              <a:t> Požadavky na večerku nebo Zásilkovnu.</a:t>
            </a:r>
          </a:p>
          <a:p>
            <a:pPr algn="l"/>
            <a:r>
              <a:rPr lang="cs-CZ" sz="1600" b="0" i="0" u="none" strike="noStrike" dirty="0">
                <a:effectLst/>
              </a:rPr>
              <a:t>Dále nedostatek laviček a špatné osvětlení v obci.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B17DA15-DBD1-8CC1-229C-4E4151F588E1}"/>
              </a:ext>
            </a:extLst>
          </p:cNvPr>
          <p:cNvSpPr txBox="1"/>
          <p:nvPr/>
        </p:nvSpPr>
        <p:spPr>
          <a:xfrm>
            <a:off x="289387" y="2089670"/>
            <a:ext cx="114127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cs-CZ" dirty="0"/>
              <a:t>Co považujete za největší nedostatek Vaší obce, co se Vám na Vaší obci nejvíce nelíbí?  </a:t>
            </a:r>
          </a:p>
        </p:txBody>
      </p:sp>
    </p:spTree>
    <p:extLst>
      <p:ext uri="{BB962C8B-B14F-4D97-AF65-F5344CB8AC3E}">
        <p14:creationId xmlns:p14="http://schemas.microsoft.com/office/powerpoint/2010/main" val="9673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61BCB-F74A-6CDB-8769-0E76961C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8D2F6-1F0E-373B-BFD7-928973E0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Mladým se nejvíce líbí blízkost přírody, vzhled obce, občanská vybavenost a činnost spolků.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F5816122-1A8F-8D58-5DA1-2FCAB5BFB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568" y="2249425"/>
            <a:ext cx="5392056" cy="42375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1600" b="1" i="0" u="none" strike="noStrike" dirty="0">
                <a:effectLst/>
              </a:rPr>
              <a:t>Nejsilnější stránky: Příroda a komunita</a:t>
            </a:r>
          </a:p>
          <a:p>
            <a:pPr algn="l"/>
            <a:r>
              <a:rPr lang="cs-CZ" sz="1600" b="0" i="0" u="none" strike="noStrike" dirty="0">
                <a:effectLst/>
              </a:rPr>
              <a:t>Graf preferencí ukazuje, na čem lidem nejvíce záleží a co považují za unikátní.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Blízkost přírody:</a:t>
            </a:r>
            <a:r>
              <a:rPr lang="cs-CZ" sz="1600" b="0" i="0" u="none" strike="noStrike" dirty="0">
                <a:effectLst/>
              </a:rPr>
              <a:t> Naprostý vítěz s </a:t>
            </a:r>
            <a:r>
              <a:rPr lang="cs-CZ" sz="1600" b="1" i="0" u="none" strike="noStrike" dirty="0">
                <a:effectLst/>
              </a:rPr>
              <a:t>81,5 %</a:t>
            </a:r>
            <a:r>
              <a:rPr lang="cs-CZ" sz="1600" b="0" i="0" u="none" strike="noStrike" dirty="0">
                <a:effectLst/>
              </a:rPr>
              <a:t> (22 hlasů).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Vzhled obce:</a:t>
            </a:r>
            <a:r>
              <a:rPr lang="cs-CZ" sz="1600" b="0" i="0" u="none" strike="noStrike" dirty="0">
                <a:effectLst/>
              </a:rPr>
              <a:t> Oceňuje jej </a:t>
            </a:r>
            <a:r>
              <a:rPr lang="cs-CZ" sz="1600" b="1" i="0" u="none" strike="noStrike" dirty="0">
                <a:effectLst/>
              </a:rPr>
              <a:t>44,4 %</a:t>
            </a:r>
            <a:r>
              <a:rPr lang="cs-CZ" sz="1600" b="0" i="0" u="none" strike="noStrike" dirty="0">
                <a:effectLst/>
              </a:rPr>
              <a:t> lidí.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Občanská vybavenost a spolky:</a:t>
            </a:r>
            <a:r>
              <a:rPr lang="cs-CZ" sz="1600" b="0" i="0" u="none" strike="noStrike" dirty="0">
                <a:effectLst/>
              </a:rPr>
              <a:t> Shodně </a:t>
            </a:r>
            <a:r>
              <a:rPr lang="cs-CZ" sz="1600" b="1" i="0" u="none" strike="noStrike" dirty="0">
                <a:effectLst/>
              </a:rPr>
              <a:t>40,7 %</a:t>
            </a:r>
            <a:r>
              <a:rPr lang="cs-CZ" sz="1600" b="0" i="0" u="none" strike="noStrike" dirty="0"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Komentář:</a:t>
            </a:r>
            <a:r>
              <a:rPr lang="cs-CZ" sz="1600" b="0" i="0" u="none" strike="noStrike" dirty="0">
                <a:effectLst/>
              </a:rPr>
              <a:t> „Naším největším bohatstvím je okolní krajina a aktivní komunitní život (spolky). To jsou pilíře, na kterých musíme stavět.“</a:t>
            </a:r>
          </a:p>
        </p:txBody>
      </p:sp>
      <p:pic>
        <p:nvPicPr>
          <p:cNvPr id="3074" name="Picture 2" descr="Graf odpovědí Formulářů. Název otázky:   Co se Vám na Vaší obci nejvíce líbí?   . Počet odpovědí: 27 odpovědí.">
            <a:extLst>
              <a:ext uri="{FF2B5EF4-FFF2-40B4-BE49-F238E27FC236}">
                <a16:creationId xmlns:a16="http://schemas.microsoft.com/office/drawing/2014/main" id="{48FAE5BC-16D9-5679-CB2D-FD9D1A12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76" y="3069772"/>
            <a:ext cx="6130338" cy="316182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AD30E78-1E3B-97AB-A7ED-791D6D788F84}"/>
              </a:ext>
            </a:extLst>
          </p:cNvPr>
          <p:cNvSpPr txBox="1"/>
          <p:nvPr/>
        </p:nvSpPr>
        <p:spPr>
          <a:xfrm>
            <a:off x="289387" y="2089670"/>
            <a:ext cx="114127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cs-CZ" dirty="0"/>
              <a:t> Co se Vám na Vaší obci nejvíce líbí?</a:t>
            </a:r>
          </a:p>
        </p:txBody>
      </p:sp>
    </p:spTree>
    <p:extLst>
      <p:ext uri="{BB962C8B-B14F-4D97-AF65-F5344CB8AC3E}">
        <p14:creationId xmlns:p14="http://schemas.microsoft.com/office/powerpoint/2010/main" val="36855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95737-E8C7-D70D-0021-55AA98BA8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f odpovědí Formulářů. Název otázky: Představte si, že můžete rozhodnout o využití obecních finančních prostředků. Na co byste je přednostně využil/a?   . Počet odpovědí: 26 odpovědí.">
            <a:extLst>
              <a:ext uri="{FF2B5EF4-FFF2-40B4-BE49-F238E27FC236}">
                <a16:creationId xmlns:a16="http://schemas.microsoft.com/office/drawing/2014/main" id="{69918390-33DA-4A38-0FD3-C71C3F84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29" y="3248945"/>
            <a:ext cx="6275858" cy="318499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A84704-F30C-4163-E289-B72AB3B3A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28" y="2079171"/>
            <a:ext cx="5274372" cy="56496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Z výsledků vyplývají tři jasné priority, na které by se mělo vedení obce soustředit: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Dopravní obslužnost (50 %):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 Polovina respondentů (13 lidí) </a:t>
            </a:r>
            <a:r>
              <a:rPr lang="cs-CZ" sz="1600" b="0" i="0" u="none" strike="noStrike" dirty="0" err="1">
                <a:solidFill>
                  <a:srgbClr val="FFFFFF"/>
                </a:solidFill>
                <a:effectLst/>
              </a:rPr>
              <a:t>prioritizuje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častější spoje veřejné dopravy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. To potvrzuje kritiku z předchozí části dotazníku.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0" i="0" u="none" strike="noStrike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Sport a aktivní mládež (46,2 %):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 Silnou podporu má </a:t>
            </a: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vytvoření </a:t>
            </a:r>
            <a:r>
              <a:rPr lang="cs-CZ" sz="1600" b="1" i="0" u="none" strike="noStrike" dirty="0" err="1">
                <a:solidFill>
                  <a:srgbClr val="FFFFFF"/>
                </a:solidFill>
                <a:effectLst/>
              </a:rPr>
              <a:t>workoutového</a:t>
            </a: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 hřiště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. Jde o ideální řešení pro věkovou kategorii 15+, která se cítila opomíjená.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0" i="0" u="none" strike="noStrike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Komunitní život (42,3 %):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 Mladí stojí o </a:t>
            </a: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vytvoření více míst pro setkávání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, což doplňuje 30,8 % hlasů pro větší podporu společenského života.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A8C82BC-282A-9ECF-1A12-682A957F7C1E}"/>
              </a:ext>
            </a:extLst>
          </p:cNvPr>
          <p:cNvSpPr txBox="1"/>
          <p:nvPr/>
        </p:nvSpPr>
        <p:spPr>
          <a:xfrm>
            <a:off x="289387" y="2089670"/>
            <a:ext cx="114127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cs-CZ" dirty="0"/>
              <a:t>Představte si, že můžete rozhodnout o využití obecních prostředků. Na co </a:t>
            </a:r>
            <a:r>
              <a:rPr lang="cs-CZ" dirty="0" err="1"/>
              <a:t>byxte</a:t>
            </a:r>
            <a:r>
              <a:rPr lang="cs-CZ" dirty="0"/>
              <a:t> je </a:t>
            </a:r>
            <a:r>
              <a:rPr lang="cs-CZ" dirty="0" err="1"/>
              <a:t>přednostne</a:t>
            </a:r>
            <a:r>
              <a:rPr lang="cs-CZ" dirty="0"/>
              <a:t> využil(a)?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F83867C-84CA-CDA9-6BCD-09417D74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Dopravní obslužnost, sportovní aktivity a komunitní život mladí jasně preferují do budoucna.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3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7A6C-D731-AA87-9C1A-B647A5C83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8E7616B-3605-2D31-E5A0-A82BDCD8BD16}"/>
              </a:ext>
            </a:extLst>
          </p:cNvPr>
          <p:cNvSpPr txBox="1"/>
          <p:nvPr/>
        </p:nvSpPr>
        <p:spPr>
          <a:xfrm>
            <a:off x="6814457" y="2726660"/>
            <a:ext cx="5263243" cy="405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Obyvatelé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identifikovali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několik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kritických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oblastí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které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brání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vyšší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FFFFFF"/>
                </a:solidFill>
                <a:effectLst/>
              </a:rPr>
              <a:t>spokojen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osti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Chybějící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místa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setkávání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Toto je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nejpalčivější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problém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který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označilo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48 %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respondentů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(12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lidí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).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Potvrzuje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to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potřebu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investic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do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komunitních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prostor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nebo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kluboven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Nevyhovující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dopravní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obslužnost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Celých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36 %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dotázaných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(9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lidí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)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vnímá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dopravu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jako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zásadní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problém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Tento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bod se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prolíná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celým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průzkumem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a </a:t>
            </a:r>
            <a:r>
              <a:rPr lang="en-US" sz="1600" dirty="0" err="1">
                <a:solidFill>
                  <a:srgbClr val="FFFFFF"/>
                </a:solidFill>
              </a:rPr>
              <a:t>mladí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jej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označili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za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nejvyšší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prioritu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pro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financování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(50 %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hlasů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pro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častější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spoje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).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Provoz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a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parkování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Více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než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čtvrtina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respondentů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(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28 %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)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vnímá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negativně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situaci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s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parkováním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a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provozem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v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obci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Sportovní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vyžití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20 %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obyvatel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vidí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problém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špatných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možnostech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pro sport. To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dává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jasnou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váhu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požadavku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vybudování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workoutového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hřiště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které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podpořilo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46,2 %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respondentů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</a:t>
            </a:r>
          </a:p>
        </p:txBody>
      </p:sp>
      <p:pic>
        <p:nvPicPr>
          <p:cNvPr id="5122" name="Picture 2" descr="Graf odpovědí Formulářů. Název otázky: Co naopak považujete za hlavní problémy obce?  . Počet odpovědí: 25 odpovědí.">
            <a:extLst>
              <a:ext uri="{FF2B5EF4-FFF2-40B4-BE49-F238E27FC236}">
                <a16:creationId xmlns:a16="http://schemas.microsoft.com/office/drawing/2014/main" id="{437B79BA-1A99-007B-B427-961A04311F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68" y="3053231"/>
            <a:ext cx="6382089" cy="30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6A82C4-08A5-FDD6-359D-FAE09F23DE84}"/>
              </a:ext>
            </a:extLst>
          </p:cNvPr>
          <p:cNvSpPr txBox="1"/>
          <p:nvPr/>
        </p:nvSpPr>
        <p:spPr>
          <a:xfrm>
            <a:off x="289387" y="2089670"/>
            <a:ext cx="114127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en-US" sz="2000" i="0" u="none" strike="noStrike" dirty="0">
                <a:effectLst/>
              </a:rPr>
              <a:t>Co </a:t>
            </a:r>
            <a:r>
              <a:rPr lang="en-US" sz="2000" i="0" u="none" strike="noStrike" dirty="0" err="1">
                <a:effectLst/>
              </a:rPr>
              <a:t>považujete</a:t>
            </a:r>
            <a:r>
              <a:rPr lang="en-US" sz="2000" i="0" u="none" strike="noStrike" dirty="0">
                <a:effectLst/>
              </a:rPr>
              <a:t> za </a:t>
            </a:r>
            <a:r>
              <a:rPr lang="en-US" sz="2000" i="0" u="none" strike="noStrike" dirty="0" err="1">
                <a:effectLst/>
              </a:rPr>
              <a:t>hlavní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problémy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obce</a:t>
            </a:r>
            <a:r>
              <a:rPr lang="en-US" sz="2000" i="0" u="none" strike="noStrike" dirty="0">
                <a:effectLst/>
              </a:rPr>
              <a:t>?  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56016C-F70C-6A83-06DE-2BBF0BA4024A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Nejvíce mladí kritizují místa na setkávání, dopravní obslužnost, provoz a parkování v obci.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9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DD0A0-37D8-1890-0342-A5785FF5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Graf odpovědí Formulářů. Název otázky: Jak se Vám v obci žije?. Počet odpovědí: 27 odpovědí.">
            <a:extLst>
              <a:ext uri="{FF2B5EF4-FFF2-40B4-BE49-F238E27FC236}">
                <a16:creationId xmlns:a16="http://schemas.microsoft.com/office/drawing/2014/main" id="{22AC9FB5-EC81-9939-1E53-1313E65644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" y="489743"/>
            <a:ext cx="8484271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E3EFF6E-91CC-3D43-6E8D-D85E9C4BA3D6}"/>
              </a:ext>
            </a:extLst>
          </p:cNvPr>
          <p:cNvSpPr txBox="1"/>
          <p:nvPr/>
        </p:nvSpPr>
        <p:spPr>
          <a:xfrm>
            <a:off x="0" y="4169261"/>
            <a:ext cx="12344400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sz="1600" b="1" dirty="0"/>
              <a:t>Celková spokojenost: 100 % respondentů hodnotí život v obci kladně.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cs-CZ" sz="1600" b="1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sz="1600" b="1" dirty="0"/>
              <a:t>Kvalita života: Téměř polovina (48,1 %) mladých občanů je „velmi spokojena“.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cs-CZ" sz="1600" b="1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sz="1600" b="1" dirty="0"/>
              <a:t>Stabilita: Většina (51,9 %) vnímá život v obci jako „spíše dobrý“.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cs-CZ" sz="1600" b="1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sz="1600" b="1" dirty="0"/>
              <a:t>Nulová negativita: Žádný z dotázaných nevyjádřil </a:t>
            </a:r>
            <a:r>
              <a:rPr lang="cs-CZ" sz="1600" dirty="0"/>
              <a:t>nespokojenost.</a:t>
            </a:r>
          </a:p>
        </p:txBody>
      </p:sp>
    </p:spTree>
    <p:extLst>
      <p:ext uri="{BB962C8B-B14F-4D97-AF65-F5344CB8AC3E}">
        <p14:creationId xmlns:p14="http://schemas.microsoft.com/office/powerpoint/2010/main" val="47009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2AA93-0D10-4DBB-0ED9-73FA1EEB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3" y="142388"/>
            <a:ext cx="10571998" cy="970450"/>
          </a:xfrm>
        </p:spPr>
        <p:txBody>
          <a:bodyPr>
            <a:normAutofit/>
          </a:bodyPr>
          <a:lstStyle/>
          <a:p>
            <a:r>
              <a:rPr lang="cs-CZ" sz="320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 Co Vám v obci nejvíce chybí?   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A8BC91D-0A28-0CFC-E251-724B7B31C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112415"/>
              </p:ext>
            </p:extLst>
          </p:nvPr>
        </p:nvGraphicFramePr>
        <p:xfrm>
          <a:off x="157843" y="1328057"/>
          <a:ext cx="11876313" cy="569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6448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7AA3F-ECE9-4061-2F45-452E4D33F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f odpovědí Formulářů. Název otázky: Jak hodnotíte následující oblasti v obci?. Počet odpovědí: .">
            <a:extLst>
              <a:ext uri="{FF2B5EF4-FFF2-40B4-BE49-F238E27FC236}">
                <a16:creationId xmlns:a16="http://schemas.microsoft.com/office/drawing/2014/main" id="{BC8999E7-0988-E357-FD15-6925A6B2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78135"/>
            <a:ext cx="12146809" cy="251232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E0796A5A-DCBA-4F92-561C-3740FA8C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87" y="5290457"/>
            <a:ext cx="11824726" cy="1434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0" i="0" u="none" strike="noStrike" dirty="0">
                <a:effectLst/>
                <a:latin typeface="-webkit-standard"/>
              </a:rPr>
              <a:t>„Při pohledu na to, co mladým v obci chybí, vidíme dva hlavní trendy. Prvním je </a:t>
            </a:r>
            <a:r>
              <a:rPr lang="cs-CZ" sz="1600" b="1" i="0" u="none" strike="noStrike" dirty="0">
                <a:effectLst/>
              </a:rPr>
              <a:t>deficit v infrastruktuře pro volný čas</a:t>
            </a:r>
            <a:r>
              <a:rPr lang="cs-CZ" sz="1600" b="0" i="0" u="none" strike="noStrike" dirty="0">
                <a:effectLst/>
                <a:latin typeface="-webkit-standard"/>
              </a:rPr>
              <a:t> – </a:t>
            </a:r>
            <a:r>
              <a:rPr lang="cs-CZ" sz="1600" b="0" i="0" u="none" strike="noStrike" dirty="0" err="1">
                <a:effectLst/>
                <a:latin typeface="-webkit-standard"/>
              </a:rPr>
              <a:t>respondeti</a:t>
            </a:r>
            <a:r>
              <a:rPr lang="cs-CZ" sz="1600" b="0" i="0" u="none" strike="noStrike" dirty="0">
                <a:effectLst/>
                <a:latin typeface="-webkit-standard"/>
              </a:rPr>
              <a:t> volají po </a:t>
            </a:r>
            <a:r>
              <a:rPr lang="cs-CZ" sz="1600" b="0" i="0" u="none" strike="noStrike" dirty="0" err="1">
                <a:effectLst/>
                <a:latin typeface="-webkit-standard"/>
              </a:rPr>
              <a:t>workoutu</a:t>
            </a:r>
            <a:r>
              <a:rPr lang="cs-CZ" sz="1600" b="0" i="0" u="none" strike="noStrike" dirty="0">
                <a:effectLst/>
                <a:latin typeface="-webkit-standard"/>
              </a:rPr>
              <a:t>, cyklostezkách a vnitřním sportovišti. Druhým je </a:t>
            </a:r>
            <a:r>
              <a:rPr lang="cs-CZ" sz="1600" b="1" i="0" u="none" strike="noStrike" dirty="0">
                <a:effectLst/>
              </a:rPr>
              <a:t>poptávka po lepších službách</a:t>
            </a:r>
            <a:r>
              <a:rPr lang="cs-CZ" sz="1600" b="0" i="0" u="none" strike="noStrike" dirty="0">
                <a:effectLst/>
                <a:latin typeface="-webkit-standard"/>
              </a:rPr>
              <a:t>, jako jsou posílené víkendové spoje a větší kapacita výdejních boxů. </a:t>
            </a:r>
            <a:endParaRPr lang="en-US" sz="1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E16BB5-4761-B4E5-195C-F6BD15CB3662}"/>
              </a:ext>
            </a:extLst>
          </p:cNvPr>
          <p:cNvSpPr txBox="1"/>
          <p:nvPr/>
        </p:nvSpPr>
        <p:spPr>
          <a:xfrm>
            <a:off x="289387" y="2089670"/>
            <a:ext cx="114127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en-US" sz="2000" i="0" u="none" strike="noStrike" dirty="0">
                <a:effectLst/>
              </a:rPr>
              <a:t>Jak </a:t>
            </a:r>
            <a:r>
              <a:rPr lang="en-US" sz="2000" i="0" u="none" strike="noStrike" dirty="0" err="1">
                <a:effectLst/>
              </a:rPr>
              <a:t>hodnotíne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tyto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konkrétní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aktivity</a:t>
            </a:r>
            <a:r>
              <a:rPr lang="en-US" sz="2000" i="0" u="none" strike="noStrike" dirty="0">
                <a:effectLst/>
              </a:rPr>
              <a:t> v </a:t>
            </a:r>
            <a:r>
              <a:rPr lang="en-US" sz="2000" i="0" u="none" strike="noStrike" dirty="0" err="1">
                <a:effectLst/>
              </a:rPr>
              <a:t>obci</a:t>
            </a:r>
            <a:r>
              <a:rPr lang="en-US" sz="2000" i="0" u="none" strike="noStrike" dirty="0">
                <a:effectLst/>
              </a:rPr>
              <a:t>?  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A05B0FB-04AD-4746-AC86-C2C6DDA945EB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Mladím nejvíce v obci vadí deficit v infrastruktuře pro volný čas a volají po lepších službách.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98AE5-271C-3133-E911-45637DDDF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af odpovědí Formulářů. Název otázky: Jaké aktivity v obci se vám líbí? . Počet odpovědí: 27 odpovědí.">
            <a:extLst>
              <a:ext uri="{FF2B5EF4-FFF2-40B4-BE49-F238E27FC236}">
                <a16:creationId xmlns:a16="http://schemas.microsoft.com/office/drawing/2014/main" id="{74AB01C2-D061-98E1-BAF5-4BB801C2DB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r="1" b="12338"/>
          <a:stretch>
            <a:fillRect/>
          </a:stretch>
        </p:blipFill>
        <p:spPr bwMode="auto">
          <a:xfrm>
            <a:off x="108857" y="2849571"/>
            <a:ext cx="7163048" cy="36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3423A58-7B1D-CD51-38B0-0B81E7BA4FF2}"/>
              </a:ext>
            </a:extLst>
          </p:cNvPr>
          <p:cNvSpPr txBox="1"/>
          <p:nvPr/>
        </p:nvSpPr>
        <p:spPr>
          <a:xfrm>
            <a:off x="289387" y="2089670"/>
            <a:ext cx="114127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en-US" sz="2000" i="0" u="none" strike="noStrike" dirty="0" err="1">
                <a:effectLst/>
              </a:rPr>
              <a:t>Jaké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konkrétní</a:t>
            </a:r>
            <a:r>
              <a:rPr lang="en-US" sz="2000" i="0" u="none" strike="noStrike" dirty="0">
                <a:effectLst/>
              </a:rPr>
              <a:t> activity se </a:t>
            </a:r>
            <a:r>
              <a:rPr lang="en-US" sz="2000" i="0" u="none" strike="noStrike" dirty="0" err="1">
                <a:effectLst/>
              </a:rPr>
              <a:t>vám</a:t>
            </a:r>
            <a:r>
              <a:rPr lang="en-US" sz="2000" i="0" u="none" strike="noStrike" dirty="0">
                <a:effectLst/>
              </a:rPr>
              <a:t> v </a:t>
            </a:r>
            <a:r>
              <a:rPr lang="en-US" sz="2000" i="0" u="none" strike="noStrike" dirty="0" err="1">
                <a:effectLst/>
              </a:rPr>
              <a:t>obci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líbí</a:t>
            </a:r>
            <a:r>
              <a:rPr lang="en-US" sz="2000" i="0" u="none" strike="noStrike" dirty="0">
                <a:effectLst/>
              </a:rPr>
              <a:t>?  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8F381A-DF6A-55F9-E84C-8554CC934E34}"/>
              </a:ext>
            </a:extLst>
          </p:cNvPr>
          <p:cNvSpPr txBox="1"/>
          <p:nvPr/>
        </p:nvSpPr>
        <p:spPr>
          <a:xfrm>
            <a:off x="7598229" y="2726660"/>
            <a:ext cx="4479471" cy="405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Nejvíce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j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sou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oceňovány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staročeské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aktivity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(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Staročeské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Máje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Pálení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čarodejnic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Masopust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Dále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jsou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oceňovány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moderní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aktivity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pro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vyžití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(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Všeradické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léto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Zábavy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diskotéky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Fotbalové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zápasy</a:t>
            </a:r>
            <a:r>
              <a:rPr lang="en-US" sz="1600" dirty="0">
                <a:solidFill>
                  <a:srgbClr val="FFFFFF"/>
                </a:solidFill>
              </a:rPr>
              <a:t> …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7A6625A-C80A-702C-AA0D-D33C967AD517}"/>
              </a:ext>
            </a:extLst>
          </p:cNvPr>
          <p:cNvSpPr txBox="1">
            <a:spLocks/>
          </p:cNvSpPr>
          <p:nvPr/>
        </p:nvSpPr>
        <p:spPr>
          <a:xfrm>
            <a:off x="709766" y="664902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Mladí nejvíce v obci oceňují tradiční staročeské aktivity jako Staročeské Máje, Pálení čarodějnic, rozsvícení Vánočního stromu.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17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75845-74C8-9B05-0362-9BBF7586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af odpovědí Formulářů. Název otázky: Co by vás nejvíce zajímalo? Co bych si přál/a?. Počet odpovědí: 24 odpovědí.">
            <a:extLst>
              <a:ext uri="{FF2B5EF4-FFF2-40B4-BE49-F238E27FC236}">
                <a16:creationId xmlns:a16="http://schemas.microsoft.com/office/drawing/2014/main" id="{5136DC12-4FAB-8286-F273-F52D4CFD94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2981812"/>
            <a:ext cx="68238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088D373-056C-D100-16B8-D73FA6935928}"/>
              </a:ext>
            </a:extLst>
          </p:cNvPr>
          <p:cNvSpPr txBox="1"/>
          <p:nvPr/>
        </p:nvSpPr>
        <p:spPr>
          <a:xfrm>
            <a:off x="7598229" y="2726660"/>
            <a:ext cx="4479471" cy="405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Nejvíce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by u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mladých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bylý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ceněny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místa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pro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setkávání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s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vrstevníky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a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workoutové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hřiště</a:t>
            </a:r>
            <a:endParaRPr lang="en-US" sz="1600" i="0" u="none" strike="noStrike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Dále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jsou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zmiňována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školení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aktuální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témata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(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umělá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intelligence,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cestopisná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vyprávění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), ale I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besedy</a:t>
            </a:r>
            <a:r>
              <a:rPr lang="en-US" sz="1600" i="0" u="none" strike="noStrike" dirty="0">
                <a:solidFill>
                  <a:srgbClr val="FFFFFF"/>
                </a:solidFill>
                <a:effectLst/>
              </a:rPr>
              <a:t> s </a:t>
            </a:r>
            <a:r>
              <a:rPr lang="en-US" sz="1600" i="0" u="none" strike="noStrike" dirty="0" err="1">
                <a:solidFill>
                  <a:srgbClr val="FFFFFF"/>
                </a:solidFill>
                <a:effectLst/>
              </a:rPr>
              <a:t>psychologem</a:t>
            </a:r>
            <a:endParaRPr lang="en-US" sz="1600" i="0" u="none" strike="noStrike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dirty="0">
                <a:solidFill>
                  <a:srgbClr val="FFFFFF"/>
                </a:solidFill>
              </a:rPr>
              <a:t> V </a:t>
            </a:r>
            <a:r>
              <a:rPr lang="en-US" sz="1600" dirty="0" err="1">
                <a:solidFill>
                  <a:srgbClr val="FFFFFF"/>
                </a:solidFill>
              </a:rPr>
              <a:t>menší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míře</a:t>
            </a:r>
            <a:r>
              <a:rPr lang="en-US" sz="1600" dirty="0">
                <a:solidFill>
                  <a:srgbClr val="FFFFFF"/>
                </a:solidFill>
              </a:rPr>
              <a:t> je </a:t>
            </a:r>
            <a:r>
              <a:rPr lang="en-US" sz="1600" dirty="0" err="1">
                <a:solidFill>
                  <a:srgbClr val="FFFFFF"/>
                </a:solidFill>
              </a:rPr>
              <a:t>zájem</a:t>
            </a:r>
            <a:r>
              <a:rPr lang="en-US" sz="1600" dirty="0">
                <a:solidFill>
                  <a:srgbClr val="FFFFFF"/>
                </a:solidFill>
              </a:rPr>
              <a:t> o </a:t>
            </a:r>
            <a:r>
              <a:rPr lang="en-US" sz="1600" dirty="0" err="1">
                <a:solidFill>
                  <a:srgbClr val="FFFFFF"/>
                </a:solidFill>
              </a:rPr>
              <a:t>sportovní</a:t>
            </a:r>
            <a:r>
              <a:rPr lang="en-US" sz="1600" dirty="0">
                <a:solidFill>
                  <a:srgbClr val="FFFFFF"/>
                </a:solidFill>
              </a:rPr>
              <a:t> activity (</a:t>
            </a:r>
            <a:r>
              <a:rPr lang="en-US" sz="1600" dirty="0" err="1">
                <a:solidFill>
                  <a:srgbClr val="FFFFFF"/>
                </a:solidFill>
              </a:rPr>
              <a:t>stolní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tenis</a:t>
            </a:r>
            <a:r>
              <a:rPr lang="en-US" sz="1600" dirty="0">
                <a:solidFill>
                  <a:srgbClr val="FFFFFF"/>
                </a:solidFill>
              </a:rPr>
              <a:t>) a game pointy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024832B-BF0C-96C9-0EA8-BC9B2ED51D28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Mladí by nejvíce ocenili místo pro setkávání s vrstevníky a </a:t>
            </a:r>
            <a:r>
              <a:rPr lang="cs-CZ" sz="3200" dirty="0" err="1">
                <a:solidFill>
                  <a:schemeClr val="tx1"/>
                </a:solidFill>
                <a:latin typeface="Roboto" panose="02000000000000000000" pitchFamily="2" charset="0"/>
              </a:rPr>
              <a:t>workoutové</a:t>
            </a:r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 hřiště.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4C4B11-70C2-5732-EDED-63D2AD0EA2B7}"/>
              </a:ext>
            </a:extLst>
          </p:cNvPr>
          <p:cNvSpPr txBox="1"/>
          <p:nvPr/>
        </p:nvSpPr>
        <p:spPr>
          <a:xfrm>
            <a:off x="289387" y="2089670"/>
            <a:ext cx="114127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 sz="2000" b="1"/>
            </a:lvl1pPr>
          </a:lstStyle>
          <a:p>
            <a:r>
              <a:rPr lang="en-US" sz="2000" i="0" u="none" strike="noStrike" dirty="0">
                <a:effectLst/>
              </a:rPr>
              <a:t>Co </a:t>
            </a:r>
            <a:r>
              <a:rPr lang="en-US" sz="2000" i="0" u="none" strike="noStrike" dirty="0" err="1">
                <a:effectLst/>
              </a:rPr>
              <a:t>byste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nejvíce</a:t>
            </a:r>
            <a:r>
              <a:rPr lang="en-US" dirty="0"/>
              <a:t> </a:t>
            </a:r>
            <a:r>
              <a:rPr lang="en-US" dirty="0" err="1"/>
              <a:t>zajímalo</a:t>
            </a:r>
            <a:r>
              <a:rPr lang="en-US" dirty="0"/>
              <a:t>, co </a:t>
            </a:r>
            <a:r>
              <a:rPr lang="en-US" dirty="0" err="1"/>
              <a:t>byste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nejvíce</a:t>
            </a:r>
            <a:r>
              <a:rPr lang="en-US" dirty="0"/>
              <a:t> </a:t>
            </a:r>
            <a:r>
              <a:rPr lang="en-US" dirty="0" err="1"/>
              <a:t>přál</a:t>
            </a:r>
            <a:r>
              <a:rPr lang="en-US" dirty="0"/>
              <a:t>(a)</a:t>
            </a:r>
            <a:r>
              <a:rPr lang="en-US" sz="2000" i="0" u="none" strike="noStrike" dirty="0">
                <a:effectLst/>
              </a:rPr>
              <a:t>? 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93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3C224-D4CD-969D-B3A5-4DEBC5EF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F2000-1616-BE8C-517B-4C210E43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2" y="2078829"/>
            <a:ext cx="10572000" cy="400110"/>
          </a:xfr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respodentech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jejich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ochota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zapojení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9222" name="Picture 6" descr="Graf odpovědí Formulářů. Název otázky: Jak jezdíte do školy, práce (mimo obec)?. Počet odpovědí: 27 odpovědí.">
            <a:extLst>
              <a:ext uri="{FF2B5EF4-FFF2-40B4-BE49-F238E27FC236}">
                <a16:creationId xmlns:a16="http://schemas.microsoft.com/office/drawing/2014/main" id="{77DD96DF-8D9E-03B8-7C09-EE093B7A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1" b="-1"/>
          <a:stretch>
            <a:fillRect/>
          </a:stretch>
        </p:blipFill>
        <p:spPr bwMode="auto">
          <a:xfrm>
            <a:off x="5100016" y="2582036"/>
            <a:ext cx="4325667" cy="2123195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raf odpovědí Formulářů. Název otázky: Váš věk?. Počet odpovědí: 26 odpovědí.">
            <a:extLst>
              <a:ext uri="{FF2B5EF4-FFF2-40B4-BE49-F238E27FC236}">
                <a16:creationId xmlns:a16="http://schemas.microsoft.com/office/drawing/2014/main" id="{BE362C85-2D41-B31A-F5F0-BE60E5C6A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1" b="-1"/>
          <a:stretch>
            <a:fillRect/>
          </a:stretch>
        </p:blipFill>
        <p:spPr bwMode="auto">
          <a:xfrm>
            <a:off x="432392" y="4779171"/>
            <a:ext cx="4235278" cy="2078829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Graf odpovědí Formulářů. Název otázky: Chtěl/a by jste se zapojit do dění v obci / stát dobrovolníkem? . Počet odpovědí: 20 odpovědí.">
            <a:extLst>
              <a:ext uri="{FF2B5EF4-FFF2-40B4-BE49-F238E27FC236}">
                <a16:creationId xmlns:a16="http://schemas.microsoft.com/office/drawing/2014/main" id="{0091AFD4-3DEE-4FA8-7A3B-8B24189C5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016" y="4789196"/>
            <a:ext cx="4925727" cy="2068804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raf odpovědí Formulářů. Název otázky: Jste?. Počet odpovědí: 26 odpovědí.">
            <a:extLst>
              <a:ext uri="{FF2B5EF4-FFF2-40B4-BE49-F238E27FC236}">
                <a16:creationId xmlns:a16="http://schemas.microsoft.com/office/drawing/2014/main" id="{2CEAABDF-7B19-7ADB-9928-41177CED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1" b="-1"/>
          <a:stretch>
            <a:fillRect/>
          </a:stretch>
        </p:blipFill>
        <p:spPr bwMode="auto">
          <a:xfrm>
            <a:off x="432392" y="2582036"/>
            <a:ext cx="4235276" cy="2078829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D696D54-B987-5DC8-A830-863D9919B77E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Celkem se průzkumu zúčastnilo 26 respondentů. 25% </a:t>
            </a:r>
            <a:r>
              <a:rPr lang="cs-CZ" sz="3200">
                <a:solidFill>
                  <a:schemeClr val="tx1"/>
                </a:solidFill>
                <a:latin typeface="Roboto" panose="02000000000000000000" pitchFamily="2" charset="0"/>
              </a:rPr>
              <a:t>z nich by </a:t>
            </a:r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se určitě chtělo zapojit do dění v obci.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7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7CA6B8-29AC-DE26-4A93-D4DAFF79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  <a:latin typeface="Roboto" panose="02000000000000000000" pitchFamily="2" charset="0"/>
              </a:rPr>
              <a:t>Hlas mladých: Podněty pro další rozvoj obce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22B98-4633-9060-0C37-94E962BA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044" y="663677"/>
            <a:ext cx="6420464" cy="6194323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b="1" i="0" u="none" strike="noStrike" dirty="0">
                <a:effectLst/>
              </a:rPr>
              <a:t>„Zapomenutá“ generace (Teenageři 13–18+)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b="0" i="0" u="none" strike="noStrike" dirty="0">
                <a:effectLst/>
              </a:rPr>
              <a:t>Z odpovědí vyplývá, že v obci existuje věková skupina, pro kterou aktuálně chybí vyžití: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Absence prostoru:</a:t>
            </a:r>
            <a:r>
              <a:rPr lang="cs-CZ" sz="1100" b="0" i="0" u="none" strike="noStrike" dirty="0">
                <a:effectLst/>
              </a:rPr>
              <a:t> Hřiště na návsi je vnímáno jako místo výhradně pro malé děti.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dirty="0"/>
              <a:t>Absence laviček a dalších prostor pro setkávání.</a:t>
            </a:r>
            <a:endParaRPr lang="cs-CZ" sz="1100" b="0" i="0" u="none" strike="noStrike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Absence akcí:</a:t>
            </a:r>
            <a:r>
              <a:rPr lang="cs-CZ" sz="1100" b="0" i="0" u="none" strike="noStrike" dirty="0">
                <a:effectLst/>
              </a:rPr>
              <a:t> Kromě Májí a diskoték mladí lidé nad 15 let postrádají aktivity šité na míru jejich věku.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Řešení:</a:t>
            </a:r>
            <a:r>
              <a:rPr lang="cs-CZ" sz="1100" b="0" i="0" u="none" strike="noStrike" dirty="0">
                <a:effectLst/>
              </a:rPr>
              <a:t> Právě zde se otevírá prostor pro </a:t>
            </a:r>
            <a:r>
              <a:rPr lang="cs-CZ" sz="1100" b="1" i="0" u="none" strike="noStrike" dirty="0">
                <a:effectLst/>
              </a:rPr>
              <a:t>Multifunkční místnost (</a:t>
            </a:r>
            <a:r>
              <a:rPr lang="cs-CZ" sz="1100" b="1" i="0" u="none" strike="noStrike" dirty="0" err="1">
                <a:effectLst/>
              </a:rPr>
              <a:t>Všeradický</a:t>
            </a:r>
            <a:r>
              <a:rPr lang="cs-CZ" sz="1100" b="1" i="0" u="none" strike="noStrike" dirty="0">
                <a:effectLst/>
              </a:rPr>
              <a:t> obývák)</a:t>
            </a:r>
            <a:r>
              <a:rPr lang="cs-CZ" sz="1100" b="0" i="0" u="none" strike="noStrike" dirty="0">
                <a:effectLst/>
              </a:rPr>
              <a:t>, která by tuto díru v nabídce zaplnila.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b="1" i="0" u="none" strike="noStrike" dirty="0">
                <a:effectLst/>
              </a:rPr>
              <a:t>Role obce jako koordinátora a mediátora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dirty="0"/>
              <a:t>Mladí o</a:t>
            </a:r>
            <a:r>
              <a:rPr lang="cs-CZ" sz="1100" b="0" i="0" u="none" strike="noStrike" dirty="0">
                <a:effectLst/>
              </a:rPr>
              <a:t>bčané vnímají velký potenciál v šíři našich spolků a aktivit, ale volají po větší synergii: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Požadavek na dialog:</a:t>
            </a:r>
            <a:r>
              <a:rPr lang="cs-CZ" sz="1100" b="0" i="0" u="none" strike="noStrike" dirty="0">
                <a:effectLst/>
              </a:rPr>
              <a:t> Starosta je vnímán jako klíčová osoba, která by měla iniciovat společná setkání všech subjektů (</a:t>
            </a:r>
            <a:r>
              <a:rPr lang="cs-CZ" sz="1100" b="0" i="1" u="none" strike="noStrike" dirty="0">
                <a:effectLst/>
              </a:rPr>
              <a:t>SDH, FK Všeradice, </a:t>
            </a:r>
            <a:r>
              <a:rPr lang="cs-CZ" sz="1100" b="0" i="1" u="none" strike="noStrike" dirty="0" err="1">
                <a:effectLst/>
              </a:rPr>
              <a:t>Krápníček</a:t>
            </a:r>
            <a:r>
              <a:rPr lang="cs-CZ" sz="1100" b="0" i="1" u="none" strike="noStrike" dirty="0">
                <a:effectLst/>
              </a:rPr>
              <a:t>, Zahrádkáři, kavárna Tady a tak, Dvůr </a:t>
            </a:r>
            <a:r>
              <a:rPr lang="cs-CZ" sz="1100" b="0" i="1" u="none" strike="noStrike" dirty="0" err="1">
                <a:effectLst/>
              </a:rPr>
              <a:t>Všerad</a:t>
            </a:r>
            <a:r>
              <a:rPr lang="cs-CZ" sz="1100" b="0" i="0" u="none" strike="noStrike" dirty="0">
                <a:effectLst/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Rovnoměrná podpora:</a:t>
            </a:r>
            <a:r>
              <a:rPr lang="cs-CZ" sz="1100" b="0" i="0" u="none" strike="noStrike" dirty="0">
                <a:effectLst/>
              </a:rPr>
              <a:t> Respondenti si přejí, aby obec podporovala všechny subjekty vyváženě. Cílem je, aby se nikdo necítil „na druhé koleji“ a aby akce byly díky spolupráci ještě propracovanější.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Vnímání neutrality:</a:t>
            </a:r>
            <a:r>
              <a:rPr lang="cs-CZ" sz="1100" b="0" i="0" u="none" strike="noStrike" dirty="0">
                <a:effectLst/>
              </a:rPr>
              <a:t> Existuje citlivost na vyváženost propagace a podpory jednotlivých projektů – občané si přejí transparentní přístup ke všem aktivním skupinám.</a:t>
            </a:r>
          </a:p>
          <a:p>
            <a:pPr marL="0" indent="0" algn="l">
              <a:buNone/>
            </a:pPr>
            <a:r>
              <a:rPr lang="cs-CZ" sz="1400" b="1" i="0" u="none" strike="noStrike" dirty="0">
                <a:effectLst/>
              </a:rPr>
              <a:t>Infrastruktura a bezpečnost (Konkrétní požadavky)</a:t>
            </a:r>
          </a:p>
          <a:p>
            <a:pPr algn="l">
              <a:buFont typeface="Wingdings" pitchFamily="2" charset="2"/>
              <a:buChar char="v"/>
            </a:pPr>
            <a:r>
              <a:rPr lang="cs-CZ" sz="1100" dirty="0"/>
              <a:t>Respondenti</a:t>
            </a:r>
            <a:r>
              <a:rPr lang="cs-CZ" sz="1100" b="0" i="0" u="none" strike="noStrike" dirty="0">
                <a:effectLst/>
              </a:rPr>
              <a:t> mají jasno v tom, co by jim usnadnilo každodenní život:</a:t>
            </a:r>
          </a:p>
          <a:p>
            <a:pPr algn="l"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Doprava:</a:t>
            </a:r>
            <a:r>
              <a:rPr lang="cs-CZ" sz="1100" b="0" i="0" u="none" strike="noStrike" dirty="0">
                <a:effectLst/>
              </a:rPr>
              <a:t> Trvalý požadavek na lepší spojení směrem na Beroun, Řevnice, Třebaň a Lochovice.</a:t>
            </a:r>
          </a:p>
          <a:p>
            <a:pPr algn="l"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Bezpečnost:</a:t>
            </a:r>
            <a:r>
              <a:rPr lang="cs-CZ" sz="1100" b="0" i="0" u="none" strike="noStrike" dirty="0">
                <a:effectLst/>
              </a:rPr>
              <a:t> Požadavek na instalaci </a:t>
            </a:r>
            <a:r>
              <a:rPr lang="cs-CZ" sz="1100" b="1" i="0" u="none" strike="noStrike" dirty="0">
                <a:effectLst/>
              </a:rPr>
              <a:t>osvětlení v Kamenné cestě</a:t>
            </a:r>
            <a:r>
              <a:rPr lang="cs-CZ" sz="1100" b="0" i="0" u="none" strike="noStrike" dirty="0">
                <a:effectLst/>
              </a:rPr>
              <a:t> (směr hasičská nádrž). I jedna lampa u </a:t>
            </a:r>
            <a:r>
              <a:rPr lang="cs-CZ" sz="1100" b="0" i="0" u="none" strike="noStrike" dirty="0" err="1">
                <a:effectLst/>
              </a:rPr>
              <a:t>trafačky</a:t>
            </a:r>
            <a:r>
              <a:rPr lang="cs-CZ" sz="1100" b="0" i="0" u="none" strike="noStrike" dirty="0">
                <a:effectLst/>
              </a:rPr>
              <a:t> by výrazně zvýšila pocit bezpečí.</a:t>
            </a:r>
          </a:p>
          <a:p>
            <a:pPr algn="l">
              <a:buFont typeface="Wingdings" pitchFamily="2" charset="2"/>
              <a:buChar char="v"/>
            </a:pPr>
            <a:r>
              <a:rPr lang="cs-CZ" sz="1100" b="1" i="0" u="none" strike="noStrike" dirty="0">
                <a:effectLst/>
              </a:rPr>
              <a:t>Cyklostezka:</a:t>
            </a:r>
            <a:r>
              <a:rPr lang="cs-CZ" sz="1100" b="0" i="0" u="none" strike="noStrike" dirty="0">
                <a:effectLst/>
              </a:rPr>
              <a:t> Silné přání propojení obce s Berounkou bezpečnou trasou pro cyklisty.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100" b="0" i="0" u="none" strike="noStrike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100" b="0" i="0" u="none" strike="noStrike" dirty="0">
              <a:effectLst/>
            </a:endParaRPr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3727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8E6F70-AEE7-81AB-B1CD-1DB2964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39097"/>
            <a:ext cx="4360713" cy="3781101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Roboto" panose="02000000000000000000" pitchFamily="2" charset="0"/>
              </a:rPr>
              <a:t>První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oboto" panose="02000000000000000000" pitchFamily="2" charset="0"/>
              </a:rPr>
              <a:t>návrh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oboto" panose="02000000000000000000" pitchFamily="2" charset="0"/>
              </a:rPr>
              <a:t>aKtivity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 pro </a:t>
            </a:r>
            <a:r>
              <a:rPr lang="en-US" sz="3200" dirty="0" err="1">
                <a:solidFill>
                  <a:schemeClr val="tx1"/>
                </a:solidFill>
                <a:latin typeface="Roboto" panose="02000000000000000000" pitchFamily="2" charset="0"/>
              </a:rPr>
              <a:t>mladé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</a:b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</a:rPr>
              <a:t>VŠERADICKÝ OBÝVÁK </a:t>
            </a:r>
          </a:p>
        </p:txBody>
      </p:sp>
      <p:pic>
        <p:nvPicPr>
          <p:cNvPr id="5" name="Zástupný obsah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E346C771-48DE-AFA9-2CD9-DC06BADB0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24" r="2727"/>
          <a:stretch>
            <a:fillRect/>
          </a:stretch>
        </p:blipFill>
        <p:spPr>
          <a:xfrm>
            <a:off x="7541342" y="10"/>
            <a:ext cx="46506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7ED26-5342-8D7A-B8BA-12AB2E7D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624350-C3AE-568B-3972-C885A2763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87" y="3429000"/>
            <a:ext cx="10554574" cy="4104921"/>
          </a:xfrm>
        </p:spPr>
        <p:txBody>
          <a:bodyPr/>
          <a:lstStyle/>
          <a:p>
            <a:r>
              <a:rPr lang="cs-CZ" b="1" dirty="0"/>
              <a:t>Pevné jádro:</a:t>
            </a:r>
            <a:r>
              <a:rPr lang="cs-CZ" dirty="0"/>
              <a:t> Nadpoloviční většina (</a:t>
            </a:r>
            <a:r>
              <a:rPr lang="cs-CZ" b="1" dirty="0"/>
              <a:t>51,9 %</a:t>
            </a:r>
            <a:r>
              <a:rPr lang="cs-CZ" dirty="0"/>
              <a:t>) je pevně rozhodnuta v obci zůstat natrvalo.</a:t>
            </a:r>
          </a:p>
          <a:p>
            <a:r>
              <a:rPr lang="cs-CZ" b="1" dirty="0"/>
              <a:t>Potenciální riziko/nejistota:</a:t>
            </a:r>
            <a:r>
              <a:rPr lang="cs-CZ" dirty="0"/>
              <a:t> Třetina obyvatel (</a:t>
            </a:r>
            <a:r>
              <a:rPr lang="cs-CZ" b="1" dirty="0"/>
              <a:t>33,3 %</a:t>
            </a:r>
            <a:r>
              <a:rPr lang="cs-CZ" dirty="0"/>
              <a:t>) odpověděla „Nevím“ a necelých </a:t>
            </a:r>
            <a:r>
              <a:rPr lang="cs-CZ" b="1" dirty="0"/>
              <a:t>15 %</a:t>
            </a:r>
            <a:r>
              <a:rPr lang="cs-CZ" dirty="0"/>
              <a:t> plánuje obec opustit.</a:t>
            </a:r>
          </a:p>
          <a:p>
            <a:r>
              <a:rPr lang="cs-CZ" b="1" dirty="0"/>
              <a:t>Interpretace:</a:t>
            </a:r>
            <a:r>
              <a:rPr lang="cs-CZ" dirty="0"/>
              <a:t> I když jsou lidé nyní spokojení (viz Graf 1), pro dlouhodobé setrvání v obci jim může chybět určitá perspektiva – například dostupnost bydlení pro mladé, pracovní příležitosti nebo služby..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Graf odpovědí Formulářů. Název otázky: Chtěl(a) byste, pokud nenastane nějaká nepředvídatelná situace, zůstat v naší obci natrvalo?  . Počet odpovědí: 27 odpovědí.">
            <a:extLst>
              <a:ext uri="{FF2B5EF4-FFF2-40B4-BE49-F238E27FC236}">
                <a16:creationId xmlns:a16="http://schemas.microsoft.com/office/drawing/2014/main" id="{09CDA9BB-6283-4F91-9022-6DDCF78B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486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199E2E4-FABE-881B-9F17-DA4E8D8ADD11}"/>
              </a:ext>
            </a:extLst>
          </p:cNvPr>
          <p:cNvSpPr txBox="1"/>
          <p:nvPr/>
        </p:nvSpPr>
        <p:spPr>
          <a:xfrm>
            <a:off x="4910468" y="2141537"/>
            <a:ext cx="3864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Téměř polovina mladých obyvatel (</a:t>
            </a:r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48,1 %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 nemá v tuto chvíli jasno o své budoucnosti v obci nebo zvažuje odchod.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0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BE6D2-F4DA-8360-F453-9A09214A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1" y="175044"/>
            <a:ext cx="10859485" cy="1457812"/>
          </a:xfrm>
        </p:spPr>
        <p:txBody>
          <a:bodyPr/>
          <a:lstStyle/>
          <a:p>
            <a:r>
              <a:rPr lang="cs-CZ" sz="3200" b="0" i="0" u="none" strike="noStrike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Co vnímáte jako největší přednost Vaší obce, čeho si na své obci nejvíce považujete, co se Vám na obci nejvíce líbí?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0FDEC-8F92-C3C4-931B-6F60353E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05"/>
            <a:ext cx="11090259" cy="463579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Kulturní a společenský život:</a:t>
            </a:r>
            <a:r>
              <a:rPr lang="cs-CZ" b="0" i="0" u="none" strike="noStrike" dirty="0">
                <a:effectLst/>
              </a:rPr>
              <a:t> Akce jsou nejčastěji zmiňovaným kladem (např. Všeradice léto, pouť, oslavy, události).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Občanská vybavenost a služby:</a:t>
            </a:r>
            <a:r>
              <a:rPr lang="cs-CZ" b="0" i="0" u="none" strike="noStrike" dirty="0">
                <a:effectLst/>
              </a:rPr>
              <a:t> Respondenti si vysoce cení Zámeckého dvora, kavárny, cukrárny, obchodu, školky a funkčního třídění odpadu.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Volný čas a sport:</a:t>
            </a:r>
            <a:r>
              <a:rPr lang="cs-CZ" b="0" i="0" u="none" strike="noStrike" dirty="0">
                <a:effectLst/>
              </a:rPr>
              <a:t> Mezi oblíbená místa patří koupaliště (hasičská nádrž), fotbalové hřiště a dětské kroužky.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Lokalita a doprava:</a:t>
            </a:r>
            <a:r>
              <a:rPr lang="cs-CZ" b="0" i="0" u="none" strike="noStrike" dirty="0">
                <a:effectLst/>
              </a:rPr>
              <a:t> Pozitivně je hodnocena dostupnost okolních měst(v určitých časech), vlakové spojení a kvalita MHD v porovnání s okolím.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Přírodní bohatství:</a:t>
            </a:r>
            <a:r>
              <a:rPr lang="cs-CZ" b="0" i="0" u="none" strike="noStrike" dirty="0">
                <a:effectLst/>
              </a:rPr>
              <a:t> Významným faktorem je klid, blízkost CHKO Český kras a celkově příjemné prostředí pro život.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Komunitní vazby:</a:t>
            </a:r>
            <a:r>
              <a:rPr lang="cs-CZ" b="0" i="0" u="none" strike="noStrike" dirty="0">
                <a:effectLst/>
              </a:rPr>
              <a:t> Mladí oceňují dobré sousedské vztahy, přátele a aktivní spolky.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91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AD615-41F9-53F9-1287-AD111C50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0" i="0" u="none" strike="noStrike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Co považujete za největší nedostatek Vaší obce, co se Vám na Vaší obci nejvíce nelíbí?  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E9320-5DA9-5B9F-078F-11B7CB05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0902"/>
            <a:ext cx="6262577" cy="497468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s-CZ" b="1" i="0" u="none" strike="noStrike" dirty="0">
                <a:effectLst/>
              </a:rPr>
              <a:t>Hlavní oblasti ke zlepšení (Kritika a podněty)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Doprava a spoje:</a:t>
            </a:r>
            <a:r>
              <a:rPr lang="cs-CZ" b="0" i="0" u="none" strike="noStrike" dirty="0">
                <a:effectLst/>
              </a:rPr>
              <a:t> Opakovaně se objevuje požadavek na lepší spojení do Prahy, škol a posílení víkendových či večerních spojů.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Služby a obchod:</a:t>
            </a:r>
            <a:r>
              <a:rPr lang="cs-CZ" b="0" i="0" u="none" strike="noStrike" dirty="0">
                <a:effectLst/>
              </a:rPr>
              <a:t> Mladí postrádají delší otevírací dobu (večerku), lepší dostupnost pošty/prodejny Coop v poledne a chybějící výdejní boxy (např. Zásilkovna).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Mládež a vyžití:</a:t>
            </a:r>
            <a:r>
              <a:rPr lang="cs-CZ" b="0" i="0" u="none" strike="noStrike" dirty="0">
                <a:effectLst/>
              </a:rPr>
              <a:t> Kritika se soustředí na nedostatek aktivit pro věkovou skupinu </a:t>
            </a:r>
            <a:r>
              <a:rPr lang="cs-CZ" b="1" i="0" u="none" strike="noStrike" dirty="0">
                <a:effectLst/>
              </a:rPr>
              <a:t>15–25 let</a:t>
            </a:r>
            <a:r>
              <a:rPr lang="cs-CZ" b="0" i="0" u="none" strike="noStrike" dirty="0">
                <a:effectLst/>
              </a:rPr>
              <a:t> a fakt, že hřiště jsou vybavena pouze pro malé děti.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Veřejný prostor:</a:t>
            </a:r>
            <a:r>
              <a:rPr lang="cs-CZ" b="0" i="0" u="none" strike="noStrike" dirty="0">
                <a:effectLst/>
              </a:rPr>
              <a:t> Chybí osvětlení v dolní části obce, více laviček a lepší údržba cest v okolí obce (srovnání s obcí Podbrdy).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Mezilidské vztahy a klima:</a:t>
            </a:r>
            <a:r>
              <a:rPr lang="cs-CZ" b="0" i="0" u="none" strike="noStrike" dirty="0">
                <a:effectLst/>
              </a:rPr>
              <a:t> Jsou zmiňovány „války spolků“, tvrdohlavost některých obyvatel.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effectLst/>
              </a:rPr>
              <a:t>Infrastruktura:</a:t>
            </a:r>
            <a:r>
              <a:rPr lang="cs-CZ" b="0" i="0" u="none" strike="noStrike" dirty="0">
                <a:effectLst/>
              </a:rPr>
              <a:t> Padla zmínka o horší kvalitě vody v nádrži během sezóny.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FAA0D2-062B-4801-A365-C3B331FEEEAF}"/>
              </a:ext>
            </a:extLst>
          </p:cNvPr>
          <p:cNvSpPr txBox="1"/>
          <p:nvPr/>
        </p:nvSpPr>
        <p:spPr>
          <a:xfrm>
            <a:off x="6422571" y="2090057"/>
            <a:ext cx="53884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0" i="0" u="none" strike="noStrike" dirty="0">
                <a:effectLst/>
              </a:rPr>
              <a:t>„I když jsou lidé v obci spokojení, tato data nám jasně ukazují, kde je bota tlačí. Máme zde tři kritické okruhy:</a:t>
            </a:r>
          </a:p>
          <a:p>
            <a:pPr algn="l"/>
            <a:endParaRPr lang="cs-CZ" sz="1600" b="0" i="0" u="none" strike="noStrike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cs-CZ" sz="1600" b="1" i="0" u="none" strike="noStrike" dirty="0">
                <a:effectLst/>
              </a:rPr>
              <a:t>Mladí lidé (15–25 let):</a:t>
            </a:r>
            <a:r>
              <a:rPr lang="cs-CZ" sz="1600" b="0" i="0" u="none" strike="noStrike" dirty="0">
                <a:effectLst/>
              </a:rPr>
              <a:t> Právě tato skupina, u které jsme dříve identifikovali riziko odchodu, cítí nedostatek vyžití. Hřiště na návsi je nedostačující.</a:t>
            </a:r>
          </a:p>
          <a:p>
            <a:pPr algn="l">
              <a:buFont typeface="+mj-lt"/>
              <a:buAutoNum type="arabicPeriod"/>
            </a:pPr>
            <a:endParaRPr lang="cs-CZ" sz="1600" b="0" i="0" u="none" strike="noStrike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cs-CZ" sz="1600" b="1" i="0" u="none" strike="noStrike" dirty="0">
                <a:effectLst/>
              </a:rPr>
              <a:t>Dopravní obslužnost:</a:t>
            </a:r>
            <a:r>
              <a:rPr lang="cs-CZ" sz="1600" b="0" i="0" u="none" strike="noStrike" dirty="0">
                <a:effectLst/>
              </a:rPr>
              <a:t> I když bylo MHD v přednostech chváleno, část odpovídajících (zejména dojíždějící do škol a Prahy) pociťuje mezery v jízdních řádech.</a:t>
            </a:r>
          </a:p>
          <a:p>
            <a:pPr algn="l">
              <a:buFont typeface="+mj-lt"/>
              <a:buAutoNum type="arabicPeriod"/>
            </a:pPr>
            <a:endParaRPr lang="cs-CZ" sz="1600" b="0" i="0" u="none" strike="noStrike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cs-CZ" sz="1600" b="1" i="0" u="none" strike="noStrike" dirty="0">
                <a:effectLst/>
              </a:rPr>
              <a:t>Drobné služby:</a:t>
            </a:r>
            <a:r>
              <a:rPr lang="cs-CZ" sz="1600" b="0" i="0" u="none" strike="noStrike" dirty="0">
                <a:effectLst/>
              </a:rPr>
              <a:t> Požadavky na večerku nebo Zásilkovnu.</a:t>
            </a:r>
          </a:p>
          <a:p>
            <a:pPr algn="l"/>
            <a:r>
              <a:rPr lang="cs-CZ" sz="1600" b="0" i="0" u="none" strike="noStrike" dirty="0">
                <a:effectLst/>
              </a:rPr>
              <a:t>Dále nedostatek laviček a špatné osvětlení v obci.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089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DCC77-EDFE-561B-D7F3-9EB486A4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cs-CZ" sz="3200" b="0" i="0" u="none" strike="noStrike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 Co se Vám na Vaší obci nejvíce líbí?</a:t>
            </a:r>
            <a:endParaRPr lang="cs-CZ" sz="3200" dirty="0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32BC82C-EC48-8FE5-2216-009418CE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5" y="1502229"/>
            <a:ext cx="5392056" cy="56714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1600" b="1" i="0" u="none" strike="noStrike" dirty="0">
                <a:effectLst/>
              </a:rPr>
              <a:t>Nejsilnější stránky: Příroda a komunita</a:t>
            </a:r>
          </a:p>
          <a:p>
            <a:pPr algn="l"/>
            <a:r>
              <a:rPr lang="cs-CZ" sz="1600" b="0" i="0" u="none" strike="noStrike" dirty="0">
                <a:effectLst/>
              </a:rPr>
              <a:t>Graf preferencí ukazuje, na čem lidem nejvíce záleží a co považují za unikátní.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Blízkost přírody:</a:t>
            </a:r>
            <a:r>
              <a:rPr lang="cs-CZ" sz="1600" b="0" i="0" u="none" strike="noStrike" dirty="0">
                <a:effectLst/>
              </a:rPr>
              <a:t> Naprostý vítěz s </a:t>
            </a:r>
            <a:r>
              <a:rPr lang="cs-CZ" sz="1600" b="1" i="0" u="none" strike="noStrike" dirty="0">
                <a:effectLst/>
              </a:rPr>
              <a:t>81,5 %</a:t>
            </a:r>
            <a:r>
              <a:rPr lang="cs-CZ" sz="1600" b="0" i="0" u="none" strike="noStrike" dirty="0">
                <a:effectLst/>
              </a:rPr>
              <a:t> (22 hlasů).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Vzhled obce:</a:t>
            </a:r>
            <a:r>
              <a:rPr lang="cs-CZ" sz="1600" b="0" i="0" u="none" strike="noStrike" dirty="0">
                <a:effectLst/>
              </a:rPr>
              <a:t> Oceňuje jej </a:t>
            </a:r>
            <a:r>
              <a:rPr lang="cs-CZ" sz="1600" b="1" i="0" u="none" strike="noStrike" dirty="0">
                <a:effectLst/>
              </a:rPr>
              <a:t>44,4 %</a:t>
            </a:r>
            <a:r>
              <a:rPr lang="cs-CZ" sz="1600" b="0" i="0" u="none" strike="noStrike" dirty="0">
                <a:effectLst/>
              </a:rPr>
              <a:t> lidí.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Občanská vybavenost a spolky:</a:t>
            </a:r>
            <a:r>
              <a:rPr lang="cs-CZ" sz="1600" b="0" i="0" u="none" strike="noStrike" dirty="0">
                <a:effectLst/>
              </a:rPr>
              <a:t> Shodně </a:t>
            </a:r>
            <a:r>
              <a:rPr lang="cs-CZ" sz="1600" b="1" i="0" u="none" strike="noStrike" dirty="0">
                <a:effectLst/>
              </a:rPr>
              <a:t>40,7 %</a:t>
            </a:r>
            <a:r>
              <a:rPr lang="cs-CZ" sz="1600" b="0" i="0" u="none" strike="noStrike" dirty="0"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effectLst/>
              </a:rPr>
              <a:t>Komentář:</a:t>
            </a:r>
            <a:r>
              <a:rPr lang="cs-CZ" sz="1600" b="0" i="0" u="none" strike="noStrike" dirty="0">
                <a:effectLst/>
              </a:rPr>
              <a:t> „Naším největším bohatstvím je okolní krajina a aktivní komunitní život (spolky). To jsou pilíře, na kterých musíme stavět.“</a:t>
            </a:r>
          </a:p>
          <a:p>
            <a:endParaRPr lang="en-US" sz="1600" dirty="0"/>
          </a:p>
        </p:txBody>
      </p:sp>
      <p:pic>
        <p:nvPicPr>
          <p:cNvPr id="3074" name="Picture 2" descr="Graf odpovědí Formulářů. Název otázky:   Co se Vám na Vaší obci nejvíce líbí?   . Počet odpovědí: 27 odpovědí.">
            <a:extLst>
              <a:ext uri="{FF2B5EF4-FFF2-40B4-BE49-F238E27FC236}">
                <a16:creationId xmlns:a16="http://schemas.microsoft.com/office/drawing/2014/main" id="{EE4BBD59-4EF1-EBAA-BAFE-4C230138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405" y="2656115"/>
            <a:ext cx="6656480" cy="316182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6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Graf odpovědí Formulářů. Název otázky: Představte si, že můžete rozhodnout o využití obecních finančních prostředků. Na co byste je přednostně využil/a?   . Počet odpovědí: 26 odpovědí.">
            <a:extLst>
              <a:ext uri="{FF2B5EF4-FFF2-40B4-BE49-F238E27FC236}">
                <a16:creationId xmlns:a16="http://schemas.microsoft.com/office/drawing/2014/main" id="{AA22CE29-3ECE-9991-714D-926CA665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28" y="1387488"/>
            <a:ext cx="7347386" cy="372879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588E11-B292-9BA1-AC6F-BF1E6790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585" y="381001"/>
            <a:ext cx="3973387" cy="62701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Z výsledků vyplývají tři jasné priority, na které by se mělo vedení obce soustředit: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Dopravní obslužnost (50 %):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 Polovina respondentů (13 lidí) </a:t>
            </a:r>
            <a:r>
              <a:rPr lang="cs-CZ" sz="1600" b="0" i="0" u="none" strike="noStrike" dirty="0" err="1">
                <a:solidFill>
                  <a:srgbClr val="FFFFFF"/>
                </a:solidFill>
                <a:effectLst/>
              </a:rPr>
              <a:t>prioritizuje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častější spoje veřejné dopravy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. To potvrzuje kritiku z předchozí části dotazníku.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0" i="0" u="none" strike="noStrike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Sport a aktivní mládež (46,2 %):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 Silnou podporu má </a:t>
            </a: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vytvoření </a:t>
            </a:r>
            <a:r>
              <a:rPr lang="cs-CZ" sz="1600" b="1" i="0" u="none" strike="noStrike" dirty="0" err="1">
                <a:solidFill>
                  <a:srgbClr val="FFFFFF"/>
                </a:solidFill>
                <a:effectLst/>
              </a:rPr>
              <a:t>workoutového</a:t>
            </a: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 hřiště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. Jde o ideální řešení pro věkovou kategorii 15+, která se cítila opomíjená.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0" i="0" u="none" strike="noStrike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Komunitní život (42,3 %):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 Mladí stojí o </a:t>
            </a:r>
            <a:r>
              <a:rPr lang="cs-CZ" sz="1600" b="1" i="0" u="none" strike="noStrike" dirty="0">
                <a:solidFill>
                  <a:srgbClr val="FFFFFF"/>
                </a:solidFill>
                <a:effectLst/>
              </a:rPr>
              <a:t>vytvoření více míst pro setkávání</a:t>
            </a:r>
            <a:r>
              <a:rPr lang="cs-CZ" sz="1600" b="0" i="0" u="none" strike="noStrike" dirty="0">
                <a:solidFill>
                  <a:srgbClr val="FFFFFF"/>
                </a:solidFill>
                <a:effectLst/>
              </a:rPr>
              <a:t>, což doplňuje 30,8 % hlasů pro větší podporu společenského života.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5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5126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B026F7-D230-6EEB-8EC2-D5DC5B82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8588"/>
            <a:ext cx="4108785" cy="8858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i="0" u="none" strike="noStrike" dirty="0">
                <a:effectLst/>
              </a:rPr>
              <a:t>Co </a:t>
            </a:r>
            <a:r>
              <a:rPr lang="en-US" sz="2500" i="0" u="none" strike="noStrike" dirty="0" err="1">
                <a:effectLst/>
              </a:rPr>
              <a:t>naopak</a:t>
            </a:r>
            <a:r>
              <a:rPr lang="en-US" sz="2500" i="0" u="none" strike="noStrike" dirty="0">
                <a:effectLst/>
              </a:rPr>
              <a:t> </a:t>
            </a:r>
            <a:r>
              <a:rPr lang="en-US" sz="2500" i="0" u="none" strike="noStrike" dirty="0" err="1">
                <a:effectLst/>
              </a:rPr>
              <a:t>považujete</a:t>
            </a:r>
            <a:r>
              <a:rPr lang="en-US" sz="2500" i="0" u="none" strike="noStrike" dirty="0">
                <a:effectLst/>
              </a:rPr>
              <a:t> za </a:t>
            </a:r>
            <a:r>
              <a:rPr lang="en-US" sz="2500" i="0" u="none" strike="noStrike" dirty="0" err="1">
                <a:effectLst/>
              </a:rPr>
              <a:t>hlavní</a:t>
            </a:r>
            <a:r>
              <a:rPr lang="en-US" sz="2500" i="0" u="none" strike="noStrike" dirty="0">
                <a:effectLst/>
              </a:rPr>
              <a:t> </a:t>
            </a:r>
            <a:r>
              <a:rPr lang="en-US" sz="2500" i="0" u="none" strike="noStrike" dirty="0" err="1">
                <a:effectLst/>
              </a:rPr>
              <a:t>problémy</a:t>
            </a:r>
            <a:r>
              <a:rPr lang="en-US" sz="2500" i="0" u="none" strike="noStrike" dirty="0">
                <a:effectLst/>
              </a:rPr>
              <a:t> </a:t>
            </a:r>
            <a:r>
              <a:rPr lang="en-US" sz="2500" i="0" u="none" strike="noStrike" dirty="0" err="1">
                <a:effectLst/>
              </a:rPr>
              <a:t>obce</a:t>
            </a:r>
            <a:r>
              <a:rPr lang="en-US" sz="2500" i="0" u="none" strike="noStrike" dirty="0">
                <a:effectLst/>
              </a:rPr>
              <a:t>?  </a:t>
            </a:r>
            <a:endParaRPr lang="en-US" sz="25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CFC719-5C54-2F03-FDB8-8BF5D8B2A412}"/>
              </a:ext>
            </a:extLst>
          </p:cNvPr>
          <p:cNvSpPr txBox="1"/>
          <p:nvPr/>
        </p:nvSpPr>
        <p:spPr>
          <a:xfrm>
            <a:off x="114300" y="1143000"/>
            <a:ext cx="4371975" cy="558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Obyvatelé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identifikovali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několik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kritických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oblastí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které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brání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vyšší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FFFFFF"/>
                </a:solidFill>
                <a:effectLst/>
              </a:rPr>
              <a:t>spokojen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osti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Chybějící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místa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setkávání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Toto je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nejpalčivější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problém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který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označilo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48 %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respondentů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(12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lidí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).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Potvrzuje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to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potřebu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investic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do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komunitních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prostor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nebo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kluboven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Nevyhovující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dopravní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obslužnost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Celých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36 %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dotázaných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(9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lidí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)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vnímá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dopravu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jako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zásadní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problém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Tento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bod se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prolíná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celým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průzkumem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a </a:t>
            </a:r>
            <a:r>
              <a:rPr lang="en-US" sz="1600" dirty="0" err="1">
                <a:solidFill>
                  <a:srgbClr val="FFFFFF"/>
                </a:solidFill>
              </a:rPr>
              <a:t>mladí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jej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označili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za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nejvyšší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prioritu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pro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financování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(50 %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hlasů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pro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častější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spoje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).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Provoz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a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parkování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Více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než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čtvrtina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respondentů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(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28 %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)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vnímá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negativně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situaci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s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parkováním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a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provozem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v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obci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Sportovní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FFFF"/>
                </a:solidFill>
                <a:effectLst/>
              </a:rPr>
              <a:t>vyžití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: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1" i="0" u="none" strike="noStrike" dirty="0">
                <a:solidFill>
                  <a:srgbClr val="FFFFFF"/>
                </a:solidFill>
                <a:effectLst/>
              </a:rPr>
              <a:t>20 %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obyvatel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vidí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problém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ve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špatných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možnostech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pro sport. To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dává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jasnou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váhu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požadavku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vybudování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workoutového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hřiště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které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podpořilo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46,2 %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respondentů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</a:t>
            </a:r>
          </a:p>
        </p:txBody>
      </p:sp>
      <p:sp>
        <p:nvSpPr>
          <p:cNvPr id="5131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raf odpovědí Formulářů. Název otázky: Co naopak považujete za hlavní problémy obce?  . Počet odpovědí: 25 odpovědí.">
            <a:extLst>
              <a:ext uri="{FF2B5EF4-FFF2-40B4-BE49-F238E27FC236}">
                <a16:creationId xmlns:a16="http://schemas.microsoft.com/office/drawing/2014/main" id="{3C275A27-D8F2-D213-DC05-F6C058FE86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3706" y="2084404"/>
            <a:ext cx="5638853" cy="26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58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6152">
            <a:extLst>
              <a:ext uri="{FF2B5EF4-FFF2-40B4-BE49-F238E27FC236}">
                <a16:creationId xmlns:a16="http://schemas.microsoft.com/office/drawing/2014/main" id="{9D336D4B-F9C3-4167-9191-8DA896C80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Freeform 6">
            <a:extLst>
              <a:ext uri="{FF2B5EF4-FFF2-40B4-BE49-F238E27FC236}">
                <a16:creationId xmlns:a16="http://schemas.microsoft.com/office/drawing/2014/main" id="{069BF0B4-2BF1-40F2-8D8E-9CFCED9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D7602C-FC4E-71ED-6764-E30EB3CF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7" y="5088078"/>
            <a:ext cx="4589009" cy="970450"/>
          </a:xfrm>
        </p:spPr>
        <p:txBody>
          <a:bodyPr anchor="ctr">
            <a:normAutofit/>
          </a:bodyPr>
          <a:lstStyle/>
          <a:p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Jak hodnotíte následující oblasti v obci?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 descr="Graf odpovědí Formulářů. Název otázky: Jak hodnotíte následující oblasti v obci?. Počet odpovědí: .">
            <a:extLst>
              <a:ext uri="{FF2B5EF4-FFF2-40B4-BE49-F238E27FC236}">
                <a16:creationId xmlns:a16="http://schemas.microsoft.com/office/drawing/2014/main" id="{7824D791-B72F-8772-CF26-6FC9C1A0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78" y="1275907"/>
            <a:ext cx="11977897" cy="2477386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06F11320-4466-4A44-6F12-1D0BC0636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355" y="5088078"/>
            <a:ext cx="7738758" cy="1637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„Při pohledu na to, co mladým v obci chybí, vidíme dva hlavní trendy. Prvním je 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</a:rPr>
              <a:t>deficit v infrastruktuře pro volný čas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 – </a:t>
            </a:r>
            <a:r>
              <a:rPr lang="cs-CZ" sz="1600" b="0" i="0" u="none" strike="noStrike" dirty="0" err="1">
                <a:solidFill>
                  <a:schemeClr val="bg1"/>
                </a:solidFill>
                <a:effectLst/>
                <a:latin typeface="-webkit-standard"/>
              </a:rPr>
              <a:t>respondeti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 volají po </a:t>
            </a:r>
            <a:r>
              <a:rPr lang="cs-CZ" sz="1600" b="0" i="0" u="none" strike="noStrike" dirty="0" err="1">
                <a:solidFill>
                  <a:schemeClr val="bg1"/>
                </a:solidFill>
                <a:effectLst/>
                <a:latin typeface="-webkit-standard"/>
              </a:rPr>
              <a:t>workoutu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, cyklostezkách a vnitřním sportovišti. Druhým je </a:t>
            </a:r>
            <a:r>
              <a:rPr lang="cs-CZ" sz="1600" b="1" i="0" u="none" strike="noStrike" dirty="0">
                <a:solidFill>
                  <a:schemeClr val="bg1"/>
                </a:solidFill>
                <a:effectLst/>
              </a:rPr>
              <a:t>poptávka po lepších službách</a:t>
            </a: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, jako jsou posílené víkendové spoje a větší kapacita výdejních boxů. 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5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42976</TotalTime>
  <Words>2746</Words>
  <Application>Microsoft Macintosh PowerPoint</Application>
  <PresentationFormat>Širokoúhlá obrazovka</PresentationFormat>
  <Paragraphs>176</Paragraphs>
  <Slides>26</Slides>
  <Notes>6</Notes>
  <HiddenSlides>11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-webkit-standard</vt:lpstr>
      <vt:lpstr>Aptos</vt:lpstr>
      <vt:lpstr>Arial</vt:lpstr>
      <vt:lpstr>Century Gothic</vt:lpstr>
      <vt:lpstr>Roboto</vt:lpstr>
      <vt:lpstr>Wingdings</vt:lpstr>
      <vt:lpstr>Wingdings 2</vt:lpstr>
      <vt:lpstr>Citáty</vt:lpstr>
      <vt:lpstr>Jak se mladým žije u nás, ve Všeradicích </vt:lpstr>
      <vt:lpstr>Prezentace aplikace PowerPoint</vt:lpstr>
      <vt:lpstr>Prezentace aplikace PowerPoint</vt:lpstr>
      <vt:lpstr>Co vnímáte jako největší přednost Vaší obce, čeho si na své obci nejvíce považujete, co se Vám na obci nejvíce líbí?</vt:lpstr>
      <vt:lpstr>Co považujete za největší nedostatek Vaší obce, co se Vám na Vaší obci nejvíce nelíbí?  </vt:lpstr>
      <vt:lpstr> Co se Vám na Vaší obci nejvíce líbí?</vt:lpstr>
      <vt:lpstr>Prezentace aplikace PowerPoint</vt:lpstr>
      <vt:lpstr>Co naopak považujete za hlavní problémy obce?  </vt:lpstr>
      <vt:lpstr>Jak hodnotíte následující oblasti v obci?</vt:lpstr>
      <vt:lpstr>Prezentace aplikace PowerPoint</vt:lpstr>
      <vt:lpstr>Prezentace aplikace PowerPoint</vt:lpstr>
      <vt:lpstr>Informace o respodentech a jejich ochota k zapojení </vt:lpstr>
      <vt:lpstr>100% mladých hodnotí kladně život ve Všeradicích </vt:lpstr>
      <vt:lpstr>51,9% mladých je rozhodnuto v obci zůstat</vt:lpstr>
      <vt:lpstr>Největší předností mladí vnímají v kulturním, společenském životě a v komunitních vazbách </vt:lpstr>
      <vt:lpstr>Nejvíce mladí kritizují nedostatek aktivit pro 15-25 let, dopravní obslužnost do Prahy a absenci večerky</vt:lpstr>
      <vt:lpstr>Mladým se nejvíce líbí blízkost přírody, vzhled obce, občanská vybavenost a činnost spolků.</vt:lpstr>
      <vt:lpstr>Dopravní obslužnost, sportovní aktivity a komunitní život mladí jasně preferují do budoucna.</vt:lpstr>
      <vt:lpstr>Prezentace aplikace PowerPoint</vt:lpstr>
      <vt:lpstr>  Co Vám v obci nejvíce chybí?   </vt:lpstr>
      <vt:lpstr>Prezentace aplikace PowerPoint</vt:lpstr>
      <vt:lpstr>Prezentace aplikace PowerPoint</vt:lpstr>
      <vt:lpstr>Prezentace aplikace PowerPoint</vt:lpstr>
      <vt:lpstr>Informace o respodentech a jejich ochota k zapojení </vt:lpstr>
      <vt:lpstr>Hlas mladých: Podněty pro další rozvoj obce</vt:lpstr>
      <vt:lpstr>První návrh aKtivity pro mladé: VŠERADICKÝ OBÝVÁK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Jaroslava Hadžiosmanovič</dc:creator>
  <cp:lastModifiedBy>Jaroslava Hadžiosmanovič</cp:lastModifiedBy>
  <cp:revision>9</cp:revision>
  <dcterms:created xsi:type="dcterms:W3CDTF">2026-01-30T20:23:22Z</dcterms:created>
  <dcterms:modified xsi:type="dcterms:W3CDTF">2026-03-01T16:46:49Z</dcterms:modified>
</cp:coreProperties>
</file>